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82" r:id="rId2"/>
    <p:sldId id="1197" r:id="rId3"/>
    <p:sldId id="1230" r:id="rId4"/>
    <p:sldId id="1231" r:id="rId5"/>
    <p:sldId id="1232" r:id="rId6"/>
    <p:sldId id="1203" r:id="rId7"/>
    <p:sldId id="1223" r:id="rId8"/>
    <p:sldId id="1201" r:id="rId9"/>
    <p:sldId id="1215" r:id="rId10"/>
    <p:sldId id="1216" r:id="rId11"/>
    <p:sldId id="1224" r:id="rId12"/>
    <p:sldId id="1225" r:id="rId13"/>
    <p:sldId id="1053" r:id="rId14"/>
    <p:sldId id="284" r:id="rId15"/>
    <p:sldId id="608" r:id="rId16"/>
    <p:sldId id="1205" r:id="rId17"/>
    <p:sldId id="1200" r:id="rId18"/>
    <p:sldId id="612" r:id="rId19"/>
    <p:sldId id="1198" r:id="rId20"/>
    <p:sldId id="611" r:id="rId21"/>
    <p:sldId id="1210" r:id="rId22"/>
    <p:sldId id="1206" r:id="rId23"/>
    <p:sldId id="1207" r:id="rId24"/>
    <p:sldId id="264" r:id="rId25"/>
    <p:sldId id="1057" r:id="rId26"/>
    <p:sldId id="610" r:id="rId27"/>
    <p:sldId id="263" r:id="rId28"/>
    <p:sldId id="1226" r:id="rId29"/>
    <p:sldId id="1242" r:id="rId30"/>
    <p:sldId id="1204" r:id="rId31"/>
    <p:sldId id="1202" r:id="rId32"/>
    <p:sldId id="1211" r:id="rId33"/>
    <p:sldId id="1233" r:id="rId34"/>
    <p:sldId id="1234" r:id="rId35"/>
    <p:sldId id="1235" r:id="rId36"/>
    <p:sldId id="1236" r:id="rId37"/>
    <p:sldId id="1237" r:id="rId38"/>
    <p:sldId id="1238" r:id="rId39"/>
    <p:sldId id="1239" r:id="rId40"/>
    <p:sldId id="1241" r:id="rId41"/>
    <p:sldId id="1244" r:id="rId42"/>
    <p:sldId id="1243" r:id="rId43"/>
    <p:sldId id="1218" r:id="rId44"/>
    <p:sldId id="1219" r:id="rId45"/>
    <p:sldId id="1220" r:id="rId46"/>
    <p:sldId id="1221" r:id="rId47"/>
    <p:sldId id="1222" r:id="rId48"/>
    <p:sldId id="122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8" autoAdjust="0"/>
    <p:restoredTop sz="83312" autoAdjust="0"/>
  </p:normalViewPr>
  <p:slideViewPr>
    <p:cSldViewPr snapToGrid="0">
      <p:cViewPr varScale="1">
        <p:scale>
          <a:sx n="71" d="100"/>
          <a:sy n="71" d="100"/>
        </p:scale>
        <p:origin x="109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360FC-895E-4486-8058-3C4D54AB4F47}" type="datetimeFigureOut">
              <a:rPr lang="en-IN" smtClean="0"/>
              <a:t>08-12-2023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06700-177C-488D-94B7-BF7D02943403}" type="slidenum">
              <a:rPr lang="en-IN" smtClean="0"/>
              <a:t>‹#›</a:t>
            </a:fld>
            <a:endParaRPr lang="en-IN"/>
          </a:p>
        </p:txBody>
      </p:sp>
    </p:spTree>
    <p:extLst>
      <p:ext uri="{BB962C8B-B14F-4D97-AF65-F5344CB8AC3E}">
        <p14:creationId xmlns:p14="http://schemas.microsoft.com/office/powerpoint/2010/main" val="2257600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306700-177C-488D-94B7-BF7D02943403}" type="slidenum">
              <a:rPr lang="en-IN" smtClean="0"/>
              <a:t>6</a:t>
            </a:fld>
            <a:endParaRPr lang="en-IN"/>
          </a:p>
        </p:txBody>
      </p:sp>
    </p:spTree>
    <p:extLst>
      <p:ext uri="{BB962C8B-B14F-4D97-AF65-F5344CB8AC3E}">
        <p14:creationId xmlns:p14="http://schemas.microsoft.com/office/powerpoint/2010/main" val="3330545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306700-177C-488D-94B7-BF7D02943403}" type="slidenum">
              <a:rPr lang="en-IN" smtClean="0"/>
              <a:t>11</a:t>
            </a:fld>
            <a:endParaRPr lang="en-IN"/>
          </a:p>
        </p:txBody>
      </p:sp>
    </p:spTree>
    <p:extLst>
      <p:ext uri="{BB962C8B-B14F-4D97-AF65-F5344CB8AC3E}">
        <p14:creationId xmlns:p14="http://schemas.microsoft.com/office/powerpoint/2010/main" val="158526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X  is density reachable from point Y , if there exit a intermediate point that is DDR to Y and intern X is DDR from P3</a:t>
            </a:r>
          </a:p>
        </p:txBody>
      </p:sp>
      <p:sp>
        <p:nvSpPr>
          <p:cNvPr id="4" name="Slide Number Placeholder 3"/>
          <p:cNvSpPr>
            <a:spLocks noGrp="1"/>
          </p:cNvSpPr>
          <p:nvPr>
            <p:ph type="sldNum" sz="quarter" idx="5"/>
          </p:nvPr>
        </p:nvSpPr>
        <p:spPr/>
        <p:txBody>
          <a:bodyPr/>
          <a:lstStyle/>
          <a:p>
            <a:fld id="{4D306700-177C-488D-94B7-BF7D02943403}" type="slidenum">
              <a:rPr lang="en-IN" smtClean="0"/>
              <a:t>23</a:t>
            </a:fld>
            <a:endParaRPr lang="en-IN"/>
          </a:p>
        </p:txBody>
      </p:sp>
    </p:spTree>
    <p:extLst>
      <p:ext uri="{BB962C8B-B14F-4D97-AF65-F5344CB8AC3E}">
        <p14:creationId xmlns:p14="http://schemas.microsoft.com/office/powerpoint/2010/main" val="360864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306700-177C-488D-94B7-BF7D02943403}" type="slidenum">
              <a:rPr lang="en-IN" smtClean="0"/>
              <a:t>28</a:t>
            </a:fld>
            <a:endParaRPr lang="en-IN"/>
          </a:p>
        </p:txBody>
      </p:sp>
    </p:spTree>
    <p:extLst>
      <p:ext uri="{BB962C8B-B14F-4D97-AF65-F5344CB8AC3E}">
        <p14:creationId xmlns:p14="http://schemas.microsoft.com/office/powerpoint/2010/main" val="111213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306700-177C-488D-94B7-BF7D02943403}" type="slidenum">
              <a:rPr lang="en-IN" smtClean="0"/>
              <a:t>39</a:t>
            </a:fld>
            <a:endParaRPr lang="en-IN"/>
          </a:p>
        </p:txBody>
      </p:sp>
    </p:spTree>
    <p:extLst>
      <p:ext uri="{BB962C8B-B14F-4D97-AF65-F5344CB8AC3E}">
        <p14:creationId xmlns:p14="http://schemas.microsoft.com/office/powerpoint/2010/main" val="2522516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306700-177C-488D-94B7-BF7D02943403}" type="slidenum">
              <a:rPr lang="en-IN" smtClean="0"/>
              <a:t>44</a:t>
            </a:fld>
            <a:endParaRPr lang="en-IN"/>
          </a:p>
        </p:txBody>
      </p:sp>
    </p:spTree>
    <p:extLst>
      <p:ext uri="{BB962C8B-B14F-4D97-AF65-F5344CB8AC3E}">
        <p14:creationId xmlns:p14="http://schemas.microsoft.com/office/powerpoint/2010/main" val="799803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757E3-A579-43B2-BD9A-4043A081F2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DC3EA8-CF90-49F0-A372-8AF1E8F3C6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6176C3-0056-4281-B511-E48ACEB7A979}"/>
              </a:ext>
            </a:extLst>
          </p:cNvPr>
          <p:cNvSpPr>
            <a:spLocks noGrp="1"/>
          </p:cNvSpPr>
          <p:nvPr>
            <p:ph type="dt" sz="half" idx="10"/>
          </p:nvPr>
        </p:nvSpPr>
        <p:spPr/>
        <p:txBody>
          <a:bodyPr/>
          <a:lstStyle/>
          <a:p>
            <a:fld id="{083B1871-5CF5-435C-8561-803F90E5EB0E}" type="datetimeFigureOut">
              <a:rPr lang="en-IN" smtClean="0"/>
              <a:t>08-12-2023</a:t>
            </a:fld>
            <a:endParaRPr lang="en-IN"/>
          </a:p>
        </p:txBody>
      </p:sp>
      <p:sp>
        <p:nvSpPr>
          <p:cNvPr id="5" name="Footer Placeholder 4">
            <a:extLst>
              <a:ext uri="{FF2B5EF4-FFF2-40B4-BE49-F238E27FC236}">
                <a16:creationId xmlns:a16="http://schemas.microsoft.com/office/drawing/2014/main" id="{3F32A3D4-9DF8-4F7B-A54F-41B4461F46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1AC7F3-EE62-414D-9E99-D9C2DCC3C259}"/>
              </a:ext>
            </a:extLst>
          </p:cNvPr>
          <p:cNvSpPr>
            <a:spLocks noGrp="1"/>
          </p:cNvSpPr>
          <p:nvPr>
            <p:ph type="sldNum" sz="quarter" idx="12"/>
          </p:nvPr>
        </p:nvSpPr>
        <p:spPr/>
        <p:txBody>
          <a:bodyPr/>
          <a:lstStyle/>
          <a:p>
            <a:fld id="{BB27374F-C89C-4C90-9EBF-45ECEE3B61C5}" type="slidenum">
              <a:rPr lang="en-IN" smtClean="0"/>
              <a:t>‹#›</a:t>
            </a:fld>
            <a:endParaRPr lang="en-IN"/>
          </a:p>
        </p:txBody>
      </p:sp>
    </p:spTree>
    <p:extLst>
      <p:ext uri="{BB962C8B-B14F-4D97-AF65-F5344CB8AC3E}">
        <p14:creationId xmlns:p14="http://schemas.microsoft.com/office/powerpoint/2010/main" val="1959157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7792-A016-438A-BFB2-939A6A049A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86D06F-90BB-4182-A277-1AD083D97E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C6CD39-286C-4BF1-B3F7-6AC5FFACCC53}"/>
              </a:ext>
            </a:extLst>
          </p:cNvPr>
          <p:cNvSpPr>
            <a:spLocks noGrp="1"/>
          </p:cNvSpPr>
          <p:nvPr>
            <p:ph type="dt" sz="half" idx="10"/>
          </p:nvPr>
        </p:nvSpPr>
        <p:spPr/>
        <p:txBody>
          <a:bodyPr/>
          <a:lstStyle/>
          <a:p>
            <a:fld id="{083B1871-5CF5-435C-8561-803F90E5EB0E}" type="datetimeFigureOut">
              <a:rPr lang="en-IN" smtClean="0"/>
              <a:t>08-12-2023</a:t>
            </a:fld>
            <a:endParaRPr lang="en-IN"/>
          </a:p>
        </p:txBody>
      </p:sp>
      <p:sp>
        <p:nvSpPr>
          <p:cNvPr id="5" name="Footer Placeholder 4">
            <a:extLst>
              <a:ext uri="{FF2B5EF4-FFF2-40B4-BE49-F238E27FC236}">
                <a16:creationId xmlns:a16="http://schemas.microsoft.com/office/drawing/2014/main" id="{8F608EAC-B1EE-4DFD-B98B-7097D9B36E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A42E5E-968D-47E8-91CA-39B9EE013B5F}"/>
              </a:ext>
            </a:extLst>
          </p:cNvPr>
          <p:cNvSpPr>
            <a:spLocks noGrp="1"/>
          </p:cNvSpPr>
          <p:nvPr>
            <p:ph type="sldNum" sz="quarter" idx="12"/>
          </p:nvPr>
        </p:nvSpPr>
        <p:spPr/>
        <p:txBody>
          <a:bodyPr/>
          <a:lstStyle/>
          <a:p>
            <a:fld id="{BB27374F-C89C-4C90-9EBF-45ECEE3B61C5}" type="slidenum">
              <a:rPr lang="en-IN" smtClean="0"/>
              <a:t>‹#›</a:t>
            </a:fld>
            <a:endParaRPr lang="en-IN"/>
          </a:p>
        </p:txBody>
      </p:sp>
    </p:spTree>
    <p:extLst>
      <p:ext uri="{BB962C8B-B14F-4D97-AF65-F5344CB8AC3E}">
        <p14:creationId xmlns:p14="http://schemas.microsoft.com/office/powerpoint/2010/main" val="911713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D74C59-212E-4C0C-96D4-383DBE978E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B654DF-7C72-41E8-8AAA-1E219A08D6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3BE1F9-F81D-4BAB-96FB-3B5BDED4DB1D}"/>
              </a:ext>
            </a:extLst>
          </p:cNvPr>
          <p:cNvSpPr>
            <a:spLocks noGrp="1"/>
          </p:cNvSpPr>
          <p:nvPr>
            <p:ph type="dt" sz="half" idx="10"/>
          </p:nvPr>
        </p:nvSpPr>
        <p:spPr/>
        <p:txBody>
          <a:bodyPr/>
          <a:lstStyle/>
          <a:p>
            <a:fld id="{083B1871-5CF5-435C-8561-803F90E5EB0E}" type="datetimeFigureOut">
              <a:rPr lang="en-IN" smtClean="0"/>
              <a:t>08-12-2023</a:t>
            </a:fld>
            <a:endParaRPr lang="en-IN"/>
          </a:p>
        </p:txBody>
      </p:sp>
      <p:sp>
        <p:nvSpPr>
          <p:cNvPr id="5" name="Footer Placeholder 4">
            <a:extLst>
              <a:ext uri="{FF2B5EF4-FFF2-40B4-BE49-F238E27FC236}">
                <a16:creationId xmlns:a16="http://schemas.microsoft.com/office/drawing/2014/main" id="{C595B101-B113-4D89-9ACF-D8BE6299DA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9AEFCE-5AD1-4ABC-9B0A-D9F73ADF90F7}"/>
              </a:ext>
            </a:extLst>
          </p:cNvPr>
          <p:cNvSpPr>
            <a:spLocks noGrp="1"/>
          </p:cNvSpPr>
          <p:nvPr>
            <p:ph type="sldNum" sz="quarter" idx="12"/>
          </p:nvPr>
        </p:nvSpPr>
        <p:spPr/>
        <p:txBody>
          <a:bodyPr/>
          <a:lstStyle/>
          <a:p>
            <a:fld id="{BB27374F-C89C-4C90-9EBF-45ECEE3B61C5}" type="slidenum">
              <a:rPr lang="en-IN" smtClean="0"/>
              <a:t>‹#›</a:t>
            </a:fld>
            <a:endParaRPr lang="en-IN"/>
          </a:p>
        </p:txBody>
      </p:sp>
    </p:spTree>
    <p:extLst>
      <p:ext uri="{BB962C8B-B14F-4D97-AF65-F5344CB8AC3E}">
        <p14:creationId xmlns:p14="http://schemas.microsoft.com/office/powerpoint/2010/main" val="3822636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62EF-E5EA-474D-8525-727EFCC1F5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E57BF5-15EF-4190-95F7-B0A06FA099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50A134-2F4B-49BB-BC82-7C9A7E7E3FC8}"/>
              </a:ext>
            </a:extLst>
          </p:cNvPr>
          <p:cNvSpPr>
            <a:spLocks noGrp="1"/>
          </p:cNvSpPr>
          <p:nvPr>
            <p:ph type="dt" sz="half" idx="10"/>
          </p:nvPr>
        </p:nvSpPr>
        <p:spPr/>
        <p:txBody>
          <a:bodyPr/>
          <a:lstStyle/>
          <a:p>
            <a:fld id="{083B1871-5CF5-435C-8561-803F90E5EB0E}" type="datetimeFigureOut">
              <a:rPr lang="en-IN" smtClean="0"/>
              <a:t>08-12-2023</a:t>
            </a:fld>
            <a:endParaRPr lang="en-IN"/>
          </a:p>
        </p:txBody>
      </p:sp>
      <p:sp>
        <p:nvSpPr>
          <p:cNvPr id="5" name="Footer Placeholder 4">
            <a:extLst>
              <a:ext uri="{FF2B5EF4-FFF2-40B4-BE49-F238E27FC236}">
                <a16:creationId xmlns:a16="http://schemas.microsoft.com/office/drawing/2014/main" id="{1A9B1127-BAF9-4655-9E97-50437AFCD8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A9800E-269A-485E-A9D0-E4969581F0AC}"/>
              </a:ext>
            </a:extLst>
          </p:cNvPr>
          <p:cNvSpPr>
            <a:spLocks noGrp="1"/>
          </p:cNvSpPr>
          <p:nvPr>
            <p:ph type="sldNum" sz="quarter" idx="12"/>
          </p:nvPr>
        </p:nvSpPr>
        <p:spPr/>
        <p:txBody>
          <a:bodyPr/>
          <a:lstStyle/>
          <a:p>
            <a:fld id="{BB27374F-C89C-4C90-9EBF-45ECEE3B61C5}" type="slidenum">
              <a:rPr lang="en-IN" smtClean="0"/>
              <a:t>‹#›</a:t>
            </a:fld>
            <a:endParaRPr lang="en-IN"/>
          </a:p>
        </p:txBody>
      </p:sp>
    </p:spTree>
    <p:extLst>
      <p:ext uri="{BB962C8B-B14F-4D97-AF65-F5344CB8AC3E}">
        <p14:creationId xmlns:p14="http://schemas.microsoft.com/office/powerpoint/2010/main" val="1086271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394A-54CA-4AE9-823D-F70912947D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770C895-2FB2-4E15-B0F8-6D3B00D172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23D6DA-C798-4537-93F2-BFF9D50069A1}"/>
              </a:ext>
            </a:extLst>
          </p:cNvPr>
          <p:cNvSpPr>
            <a:spLocks noGrp="1"/>
          </p:cNvSpPr>
          <p:nvPr>
            <p:ph type="dt" sz="half" idx="10"/>
          </p:nvPr>
        </p:nvSpPr>
        <p:spPr/>
        <p:txBody>
          <a:bodyPr/>
          <a:lstStyle/>
          <a:p>
            <a:fld id="{083B1871-5CF5-435C-8561-803F90E5EB0E}" type="datetimeFigureOut">
              <a:rPr lang="en-IN" smtClean="0"/>
              <a:t>08-12-2023</a:t>
            </a:fld>
            <a:endParaRPr lang="en-IN"/>
          </a:p>
        </p:txBody>
      </p:sp>
      <p:sp>
        <p:nvSpPr>
          <p:cNvPr id="5" name="Footer Placeholder 4">
            <a:extLst>
              <a:ext uri="{FF2B5EF4-FFF2-40B4-BE49-F238E27FC236}">
                <a16:creationId xmlns:a16="http://schemas.microsoft.com/office/drawing/2014/main" id="{41179CB5-B835-4298-9BD4-91BEF55F3A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B8E362-54BA-41A1-9128-45552E93D31D}"/>
              </a:ext>
            </a:extLst>
          </p:cNvPr>
          <p:cNvSpPr>
            <a:spLocks noGrp="1"/>
          </p:cNvSpPr>
          <p:nvPr>
            <p:ph type="sldNum" sz="quarter" idx="12"/>
          </p:nvPr>
        </p:nvSpPr>
        <p:spPr/>
        <p:txBody>
          <a:bodyPr/>
          <a:lstStyle/>
          <a:p>
            <a:fld id="{BB27374F-C89C-4C90-9EBF-45ECEE3B61C5}" type="slidenum">
              <a:rPr lang="en-IN" smtClean="0"/>
              <a:t>‹#›</a:t>
            </a:fld>
            <a:endParaRPr lang="en-IN"/>
          </a:p>
        </p:txBody>
      </p:sp>
    </p:spTree>
    <p:extLst>
      <p:ext uri="{BB962C8B-B14F-4D97-AF65-F5344CB8AC3E}">
        <p14:creationId xmlns:p14="http://schemas.microsoft.com/office/powerpoint/2010/main" val="1759800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AD72A-B32A-4AAF-AA67-BB84964D9E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5585E3-C2FC-4894-9FA2-8BCE711D2E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7F25861-2A22-4C62-913D-537241C259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70750C-CB33-4BA8-897F-F60F47681563}"/>
              </a:ext>
            </a:extLst>
          </p:cNvPr>
          <p:cNvSpPr>
            <a:spLocks noGrp="1"/>
          </p:cNvSpPr>
          <p:nvPr>
            <p:ph type="dt" sz="half" idx="10"/>
          </p:nvPr>
        </p:nvSpPr>
        <p:spPr/>
        <p:txBody>
          <a:bodyPr/>
          <a:lstStyle/>
          <a:p>
            <a:fld id="{083B1871-5CF5-435C-8561-803F90E5EB0E}" type="datetimeFigureOut">
              <a:rPr lang="en-IN" smtClean="0"/>
              <a:t>08-12-2023</a:t>
            </a:fld>
            <a:endParaRPr lang="en-IN"/>
          </a:p>
        </p:txBody>
      </p:sp>
      <p:sp>
        <p:nvSpPr>
          <p:cNvPr id="6" name="Footer Placeholder 5">
            <a:extLst>
              <a:ext uri="{FF2B5EF4-FFF2-40B4-BE49-F238E27FC236}">
                <a16:creationId xmlns:a16="http://schemas.microsoft.com/office/drawing/2014/main" id="{72067E89-0558-4B3A-9F34-90A990C6F9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6E226F-478D-4EF4-914C-C130E4ED7A14}"/>
              </a:ext>
            </a:extLst>
          </p:cNvPr>
          <p:cNvSpPr>
            <a:spLocks noGrp="1"/>
          </p:cNvSpPr>
          <p:nvPr>
            <p:ph type="sldNum" sz="quarter" idx="12"/>
          </p:nvPr>
        </p:nvSpPr>
        <p:spPr/>
        <p:txBody>
          <a:bodyPr/>
          <a:lstStyle/>
          <a:p>
            <a:fld id="{BB27374F-C89C-4C90-9EBF-45ECEE3B61C5}" type="slidenum">
              <a:rPr lang="en-IN" smtClean="0"/>
              <a:t>‹#›</a:t>
            </a:fld>
            <a:endParaRPr lang="en-IN"/>
          </a:p>
        </p:txBody>
      </p:sp>
    </p:spTree>
    <p:extLst>
      <p:ext uri="{BB962C8B-B14F-4D97-AF65-F5344CB8AC3E}">
        <p14:creationId xmlns:p14="http://schemas.microsoft.com/office/powerpoint/2010/main" val="218656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1659-103B-43DB-8BFB-30ECB5FEB7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B55F70-9DAB-4B00-9B8F-DBF3FB1229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F13AA2-F8A5-4A9A-9548-D4DC2C5D64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9B366F-9DE2-49F0-8943-3676DD5BA6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2EECB6-7113-4E0C-9EEB-434EA47413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9BF36F4-E29F-4424-8461-809B35E90CFE}"/>
              </a:ext>
            </a:extLst>
          </p:cNvPr>
          <p:cNvSpPr>
            <a:spLocks noGrp="1"/>
          </p:cNvSpPr>
          <p:nvPr>
            <p:ph type="dt" sz="half" idx="10"/>
          </p:nvPr>
        </p:nvSpPr>
        <p:spPr/>
        <p:txBody>
          <a:bodyPr/>
          <a:lstStyle/>
          <a:p>
            <a:fld id="{083B1871-5CF5-435C-8561-803F90E5EB0E}" type="datetimeFigureOut">
              <a:rPr lang="en-IN" smtClean="0"/>
              <a:t>08-12-2023</a:t>
            </a:fld>
            <a:endParaRPr lang="en-IN"/>
          </a:p>
        </p:txBody>
      </p:sp>
      <p:sp>
        <p:nvSpPr>
          <p:cNvPr id="8" name="Footer Placeholder 7">
            <a:extLst>
              <a:ext uri="{FF2B5EF4-FFF2-40B4-BE49-F238E27FC236}">
                <a16:creationId xmlns:a16="http://schemas.microsoft.com/office/drawing/2014/main" id="{258F510B-6BAC-44CD-9DAE-8410B97A78F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C30056-E9C2-42D2-A7A9-269813BF4088}"/>
              </a:ext>
            </a:extLst>
          </p:cNvPr>
          <p:cNvSpPr>
            <a:spLocks noGrp="1"/>
          </p:cNvSpPr>
          <p:nvPr>
            <p:ph type="sldNum" sz="quarter" idx="12"/>
          </p:nvPr>
        </p:nvSpPr>
        <p:spPr/>
        <p:txBody>
          <a:bodyPr/>
          <a:lstStyle/>
          <a:p>
            <a:fld id="{BB27374F-C89C-4C90-9EBF-45ECEE3B61C5}" type="slidenum">
              <a:rPr lang="en-IN" smtClean="0"/>
              <a:t>‹#›</a:t>
            </a:fld>
            <a:endParaRPr lang="en-IN"/>
          </a:p>
        </p:txBody>
      </p:sp>
    </p:spTree>
    <p:extLst>
      <p:ext uri="{BB962C8B-B14F-4D97-AF65-F5344CB8AC3E}">
        <p14:creationId xmlns:p14="http://schemas.microsoft.com/office/powerpoint/2010/main" val="712146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3511-39B8-4F5D-923F-C3EC6E036B9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7D2C1E-C3F0-4FB1-B8D6-CB64E8D78D02}"/>
              </a:ext>
            </a:extLst>
          </p:cNvPr>
          <p:cNvSpPr>
            <a:spLocks noGrp="1"/>
          </p:cNvSpPr>
          <p:nvPr>
            <p:ph type="dt" sz="half" idx="10"/>
          </p:nvPr>
        </p:nvSpPr>
        <p:spPr/>
        <p:txBody>
          <a:bodyPr/>
          <a:lstStyle/>
          <a:p>
            <a:fld id="{083B1871-5CF5-435C-8561-803F90E5EB0E}" type="datetimeFigureOut">
              <a:rPr lang="en-IN" smtClean="0"/>
              <a:t>08-12-2023</a:t>
            </a:fld>
            <a:endParaRPr lang="en-IN"/>
          </a:p>
        </p:txBody>
      </p:sp>
      <p:sp>
        <p:nvSpPr>
          <p:cNvPr id="4" name="Footer Placeholder 3">
            <a:extLst>
              <a:ext uri="{FF2B5EF4-FFF2-40B4-BE49-F238E27FC236}">
                <a16:creationId xmlns:a16="http://schemas.microsoft.com/office/drawing/2014/main" id="{894D06D3-812F-4E9F-9913-5FB6FF82F24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5247D6-70B7-4704-984E-E507D212D01D}"/>
              </a:ext>
            </a:extLst>
          </p:cNvPr>
          <p:cNvSpPr>
            <a:spLocks noGrp="1"/>
          </p:cNvSpPr>
          <p:nvPr>
            <p:ph type="sldNum" sz="quarter" idx="12"/>
          </p:nvPr>
        </p:nvSpPr>
        <p:spPr/>
        <p:txBody>
          <a:bodyPr/>
          <a:lstStyle/>
          <a:p>
            <a:fld id="{BB27374F-C89C-4C90-9EBF-45ECEE3B61C5}" type="slidenum">
              <a:rPr lang="en-IN" smtClean="0"/>
              <a:t>‹#›</a:t>
            </a:fld>
            <a:endParaRPr lang="en-IN"/>
          </a:p>
        </p:txBody>
      </p:sp>
    </p:spTree>
    <p:extLst>
      <p:ext uri="{BB962C8B-B14F-4D97-AF65-F5344CB8AC3E}">
        <p14:creationId xmlns:p14="http://schemas.microsoft.com/office/powerpoint/2010/main" val="3680728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04F2B-5EDC-49C6-B290-631BC3CABCD1}"/>
              </a:ext>
            </a:extLst>
          </p:cNvPr>
          <p:cNvSpPr>
            <a:spLocks noGrp="1"/>
          </p:cNvSpPr>
          <p:nvPr>
            <p:ph type="dt" sz="half" idx="10"/>
          </p:nvPr>
        </p:nvSpPr>
        <p:spPr/>
        <p:txBody>
          <a:bodyPr/>
          <a:lstStyle/>
          <a:p>
            <a:fld id="{083B1871-5CF5-435C-8561-803F90E5EB0E}" type="datetimeFigureOut">
              <a:rPr lang="en-IN" smtClean="0"/>
              <a:t>08-12-2023</a:t>
            </a:fld>
            <a:endParaRPr lang="en-IN"/>
          </a:p>
        </p:txBody>
      </p:sp>
      <p:sp>
        <p:nvSpPr>
          <p:cNvPr id="3" name="Footer Placeholder 2">
            <a:extLst>
              <a:ext uri="{FF2B5EF4-FFF2-40B4-BE49-F238E27FC236}">
                <a16:creationId xmlns:a16="http://schemas.microsoft.com/office/drawing/2014/main" id="{F770538B-A774-4DDA-82F7-E326374EE20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DFC254-FEEF-458D-9D94-39754F0B8243}"/>
              </a:ext>
            </a:extLst>
          </p:cNvPr>
          <p:cNvSpPr>
            <a:spLocks noGrp="1"/>
          </p:cNvSpPr>
          <p:nvPr>
            <p:ph type="sldNum" sz="quarter" idx="12"/>
          </p:nvPr>
        </p:nvSpPr>
        <p:spPr/>
        <p:txBody>
          <a:bodyPr/>
          <a:lstStyle/>
          <a:p>
            <a:fld id="{BB27374F-C89C-4C90-9EBF-45ECEE3B61C5}" type="slidenum">
              <a:rPr lang="en-IN" smtClean="0"/>
              <a:t>‹#›</a:t>
            </a:fld>
            <a:endParaRPr lang="en-IN"/>
          </a:p>
        </p:txBody>
      </p:sp>
    </p:spTree>
    <p:extLst>
      <p:ext uri="{BB962C8B-B14F-4D97-AF65-F5344CB8AC3E}">
        <p14:creationId xmlns:p14="http://schemas.microsoft.com/office/powerpoint/2010/main" val="1683837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34033-C8B0-4EAC-80D8-86C844541E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E6B06E-7B69-434A-92F8-312923585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60F870-BC6A-4B9D-AAC5-C91667C949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EA9343-9EFB-4B77-A495-5EF094848AD0}"/>
              </a:ext>
            </a:extLst>
          </p:cNvPr>
          <p:cNvSpPr>
            <a:spLocks noGrp="1"/>
          </p:cNvSpPr>
          <p:nvPr>
            <p:ph type="dt" sz="half" idx="10"/>
          </p:nvPr>
        </p:nvSpPr>
        <p:spPr/>
        <p:txBody>
          <a:bodyPr/>
          <a:lstStyle/>
          <a:p>
            <a:fld id="{083B1871-5CF5-435C-8561-803F90E5EB0E}" type="datetimeFigureOut">
              <a:rPr lang="en-IN" smtClean="0"/>
              <a:t>08-12-2023</a:t>
            </a:fld>
            <a:endParaRPr lang="en-IN"/>
          </a:p>
        </p:txBody>
      </p:sp>
      <p:sp>
        <p:nvSpPr>
          <p:cNvPr id="6" name="Footer Placeholder 5">
            <a:extLst>
              <a:ext uri="{FF2B5EF4-FFF2-40B4-BE49-F238E27FC236}">
                <a16:creationId xmlns:a16="http://schemas.microsoft.com/office/drawing/2014/main" id="{C1E3F241-2C70-4552-8DF6-837CA7DA7A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568A25-7F84-41EC-BBA1-D856B7236FCC}"/>
              </a:ext>
            </a:extLst>
          </p:cNvPr>
          <p:cNvSpPr>
            <a:spLocks noGrp="1"/>
          </p:cNvSpPr>
          <p:nvPr>
            <p:ph type="sldNum" sz="quarter" idx="12"/>
          </p:nvPr>
        </p:nvSpPr>
        <p:spPr/>
        <p:txBody>
          <a:bodyPr/>
          <a:lstStyle/>
          <a:p>
            <a:fld id="{BB27374F-C89C-4C90-9EBF-45ECEE3B61C5}" type="slidenum">
              <a:rPr lang="en-IN" smtClean="0"/>
              <a:t>‹#›</a:t>
            </a:fld>
            <a:endParaRPr lang="en-IN"/>
          </a:p>
        </p:txBody>
      </p:sp>
    </p:spTree>
    <p:extLst>
      <p:ext uri="{BB962C8B-B14F-4D97-AF65-F5344CB8AC3E}">
        <p14:creationId xmlns:p14="http://schemas.microsoft.com/office/powerpoint/2010/main" val="311871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2E95-49FF-4247-B1AF-740C06882E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8D7D96A-8D2C-47BF-B675-4B53F3CBD3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134D4F6-FF6F-4440-BD76-5FF941232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ABFC1D-3835-42E9-AEFF-A51F2DB994B5}"/>
              </a:ext>
            </a:extLst>
          </p:cNvPr>
          <p:cNvSpPr>
            <a:spLocks noGrp="1"/>
          </p:cNvSpPr>
          <p:nvPr>
            <p:ph type="dt" sz="half" idx="10"/>
          </p:nvPr>
        </p:nvSpPr>
        <p:spPr/>
        <p:txBody>
          <a:bodyPr/>
          <a:lstStyle/>
          <a:p>
            <a:fld id="{083B1871-5CF5-435C-8561-803F90E5EB0E}" type="datetimeFigureOut">
              <a:rPr lang="en-IN" smtClean="0"/>
              <a:t>08-12-2023</a:t>
            </a:fld>
            <a:endParaRPr lang="en-IN"/>
          </a:p>
        </p:txBody>
      </p:sp>
      <p:sp>
        <p:nvSpPr>
          <p:cNvPr id="6" name="Footer Placeholder 5">
            <a:extLst>
              <a:ext uri="{FF2B5EF4-FFF2-40B4-BE49-F238E27FC236}">
                <a16:creationId xmlns:a16="http://schemas.microsoft.com/office/drawing/2014/main" id="{A959DD85-1E97-4A68-A341-CCB0D4E6A5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00CD7E-AA1A-4F24-B6B2-5701BB764A9F}"/>
              </a:ext>
            </a:extLst>
          </p:cNvPr>
          <p:cNvSpPr>
            <a:spLocks noGrp="1"/>
          </p:cNvSpPr>
          <p:nvPr>
            <p:ph type="sldNum" sz="quarter" idx="12"/>
          </p:nvPr>
        </p:nvSpPr>
        <p:spPr/>
        <p:txBody>
          <a:bodyPr/>
          <a:lstStyle/>
          <a:p>
            <a:fld id="{BB27374F-C89C-4C90-9EBF-45ECEE3B61C5}" type="slidenum">
              <a:rPr lang="en-IN" smtClean="0"/>
              <a:t>‹#›</a:t>
            </a:fld>
            <a:endParaRPr lang="en-IN"/>
          </a:p>
        </p:txBody>
      </p:sp>
    </p:spTree>
    <p:extLst>
      <p:ext uri="{BB962C8B-B14F-4D97-AF65-F5344CB8AC3E}">
        <p14:creationId xmlns:p14="http://schemas.microsoft.com/office/powerpoint/2010/main" val="2409862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4F506-AE1C-4C6D-B23D-0126923651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F41D50-4BA6-449E-8BBF-BB07855D8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B5F271-1209-4BC2-AB2C-90637D0B3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B1871-5CF5-435C-8561-803F90E5EB0E}" type="datetimeFigureOut">
              <a:rPr lang="en-IN" smtClean="0"/>
              <a:t>08-12-2023</a:t>
            </a:fld>
            <a:endParaRPr lang="en-IN"/>
          </a:p>
        </p:txBody>
      </p:sp>
      <p:sp>
        <p:nvSpPr>
          <p:cNvPr id="5" name="Footer Placeholder 4">
            <a:extLst>
              <a:ext uri="{FF2B5EF4-FFF2-40B4-BE49-F238E27FC236}">
                <a16:creationId xmlns:a16="http://schemas.microsoft.com/office/drawing/2014/main" id="{6F7196E3-C8D5-4305-B54E-080F5BB3EC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53968B-1F8B-4914-8C7E-B84DA25F16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7374F-C89C-4C90-9EBF-45ECEE3B61C5}" type="slidenum">
              <a:rPr lang="en-IN" smtClean="0"/>
              <a:t>‹#›</a:t>
            </a:fld>
            <a:endParaRPr lang="en-IN"/>
          </a:p>
        </p:txBody>
      </p:sp>
    </p:spTree>
    <p:extLst>
      <p:ext uri="{BB962C8B-B14F-4D97-AF65-F5344CB8AC3E}">
        <p14:creationId xmlns:p14="http://schemas.microsoft.com/office/powerpoint/2010/main" val="3235458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p354tQsKr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4.wdp"/></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rPr>
              <a:t>Density-based Clustering</a:t>
            </a:r>
          </a:p>
        </p:txBody>
      </p:sp>
    </p:spTree>
    <p:extLst>
      <p:ext uri="{BB962C8B-B14F-4D97-AF65-F5344CB8AC3E}">
        <p14:creationId xmlns:p14="http://schemas.microsoft.com/office/powerpoint/2010/main" val="353164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05E32-211D-14DD-6595-5F2B8F803B12}"/>
              </a:ext>
            </a:extLst>
          </p:cNvPr>
          <p:cNvPicPr>
            <a:picLocks noChangeAspect="1"/>
          </p:cNvPicPr>
          <p:nvPr/>
        </p:nvPicPr>
        <p:blipFill>
          <a:blip r:embed="rId2"/>
          <a:stretch>
            <a:fillRect/>
          </a:stretch>
        </p:blipFill>
        <p:spPr>
          <a:xfrm>
            <a:off x="499706" y="1640623"/>
            <a:ext cx="11233225" cy="4548141"/>
          </a:xfrm>
          <a:prstGeom prst="rect">
            <a:avLst/>
          </a:prstGeom>
        </p:spPr>
      </p:pic>
    </p:spTree>
    <p:extLst>
      <p:ext uri="{BB962C8B-B14F-4D97-AF65-F5344CB8AC3E}">
        <p14:creationId xmlns:p14="http://schemas.microsoft.com/office/powerpoint/2010/main" val="212763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FBB3-1B61-818F-AE82-3996E385A44C}"/>
              </a:ext>
            </a:extLst>
          </p:cNvPr>
          <p:cNvSpPr>
            <a:spLocks noGrp="1"/>
          </p:cNvSpPr>
          <p:nvPr>
            <p:ph type="title"/>
          </p:nvPr>
        </p:nvSpPr>
        <p:spPr/>
        <p:txBody>
          <a:bodyPr/>
          <a:lstStyle/>
          <a:p>
            <a:r>
              <a:rPr lang="en-IN" dirty="0"/>
              <a:t>Types of Points</a:t>
            </a:r>
          </a:p>
        </p:txBody>
      </p:sp>
      <p:pic>
        <p:nvPicPr>
          <p:cNvPr id="5" name="Content Placeholder 4">
            <a:extLst>
              <a:ext uri="{FF2B5EF4-FFF2-40B4-BE49-F238E27FC236}">
                <a16:creationId xmlns:a16="http://schemas.microsoft.com/office/drawing/2014/main" id="{6856B2CA-B120-F099-FED9-10623A413804}"/>
              </a:ext>
            </a:extLst>
          </p:cNvPr>
          <p:cNvPicPr>
            <a:picLocks noGrp="1" noChangeAspect="1"/>
          </p:cNvPicPr>
          <p:nvPr>
            <p:ph idx="1"/>
          </p:nvPr>
        </p:nvPicPr>
        <p:blipFill>
          <a:blip r:embed="rId3"/>
          <a:stretch>
            <a:fillRect/>
          </a:stretch>
        </p:blipFill>
        <p:spPr>
          <a:xfrm>
            <a:off x="498087" y="1959629"/>
            <a:ext cx="10821704" cy="4348406"/>
          </a:xfrm>
        </p:spPr>
      </p:pic>
    </p:spTree>
    <p:extLst>
      <p:ext uri="{BB962C8B-B14F-4D97-AF65-F5344CB8AC3E}">
        <p14:creationId xmlns:p14="http://schemas.microsoft.com/office/powerpoint/2010/main" val="264136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Date Placeholder 3">
            <a:extLst>
              <a:ext uri="{FF2B5EF4-FFF2-40B4-BE49-F238E27FC236}">
                <a16:creationId xmlns:a16="http://schemas.microsoft.com/office/drawing/2014/main" id="{7BF454C6-34EC-4DB6-BBDA-2D04ED6F7D5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971DD30-7A45-408A-A922-8648E70E96D8}" type="datetime4">
              <a:rPr lang="en-US" altLang="en-US" sz="1200"/>
              <a:pPr eaLnBrk="1" hangingPunct="1"/>
              <a:t>December 8, 2023</a:t>
            </a:fld>
            <a:endParaRPr lang="en-US" altLang="en-US" sz="1200"/>
          </a:p>
        </p:txBody>
      </p:sp>
      <p:sp>
        <p:nvSpPr>
          <p:cNvPr id="71683" name="Footer Placeholder 4">
            <a:extLst>
              <a:ext uri="{FF2B5EF4-FFF2-40B4-BE49-F238E27FC236}">
                <a16:creationId xmlns:a16="http://schemas.microsoft.com/office/drawing/2014/main" id="{6EABE1A9-8990-4E2B-BE7D-454FED71B17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t>Data Mining: Concepts and Techniques</a:t>
            </a:r>
          </a:p>
        </p:txBody>
      </p:sp>
      <p:sp>
        <p:nvSpPr>
          <p:cNvPr id="71684" name="Slide Number Placeholder 5">
            <a:extLst>
              <a:ext uri="{FF2B5EF4-FFF2-40B4-BE49-F238E27FC236}">
                <a16:creationId xmlns:a16="http://schemas.microsoft.com/office/drawing/2014/main" id="{7C8A1FF3-8078-4CC4-899B-205DD5ADEE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71490E1-9B03-4DEC-8E07-245FEAC9AC15}" type="slidenum">
              <a:rPr lang="en-US" altLang="en-US" sz="1200"/>
              <a:pPr eaLnBrk="1" hangingPunct="1"/>
              <a:t>12</a:t>
            </a:fld>
            <a:endParaRPr lang="en-US" altLang="en-US" sz="1200"/>
          </a:p>
        </p:txBody>
      </p:sp>
      <p:sp>
        <p:nvSpPr>
          <p:cNvPr id="71685" name="Rectangle 2">
            <a:extLst>
              <a:ext uri="{FF2B5EF4-FFF2-40B4-BE49-F238E27FC236}">
                <a16:creationId xmlns:a16="http://schemas.microsoft.com/office/drawing/2014/main" id="{4787EFC5-0994-4C8A-AA4E-4CB1A7F4E7C3}"/>
              </a:ext>
            </a:extLst>
          </p:cNvPr>
          <p:cNvSpPr>
            <a:spLocks noGrp="1" noChangeArrowheads="1"/>
          </p:cNvSpPr>
          <p:nvPr>
            <p:ph type="title"/>
          </p:nvPr>
        </p:nvSpPr>
        <p:spPr>
          <a:xfrm>
            <a:off x="1752600" y="228600"/>
            <a:ext cx="8534400" cy="990600"/>
          </a:xfrm>
        </p:spPr>
        <p:txBody>
          <a:bodyPr/>
          <a:lstStyle/>
          <a:p>
            <a:pPr eaLnBrk="1" hangingPunct="1"/>
            <a:r>
              <a:rPr lang="en-US" altLang="zh-CN" sz="3200">
                <a:ea typeface="SimSun" panose="02010600030101010101" pitchFamily="2" charset="-122"/>
              </a:rPr>
              <a:t>DBSCAN: Density Based Spatial Clustering of Applications with Noise</a:t>
            </a:r>
          </a:p>
        </p:txBody>
      </p:sp>
      <p:sp>
        <p:nvSpPr>
          <p:cNvPr id="71686" name="Rectangle 3">
            <a:extLst>
              <a:ext uri="{FF2B5EF4-FFF2-40B4-BE49-F238E27FC236}">
                <a16:creationId xmlns:a16="http://schemas.microsoft.com/office/drawing/2014/main" id="{699BD759-E506-4BF3-91D7-431884D0B75F}"/>
              </a:ext>
            </a:extLst>
          </p:cNvPr>
          <p:cNvSpPr>
            <a:spLocks noGrp="1" noChangeArrowheads="1"/>
          </p:cNvSpPr>
          <p:nvPr>
            <p:ph type="body" idx="1"/>
          </p:nvPr>
        </p:nvSpPr>
        <p:spPr>
          <a:xfrm>
            <a:off x="1752600" y="1524000"/>
            <a:ext cx="8534400" cy="5029200"/>
          </a:xfrm>
        </p:spPr>
        <p:txBody>
          <a:bodyPr/>
          <a:lstStyle/>
          <a:p>
            <a:pPr eaLnBrk="1" hangingPunct="1"/>
            <a:r>
              <a:rPr lang="en-US" altLang="zh-CN" sz="2400">
                <a:ea typeface="SimSun" panose="02010600030101010101" pitchFamily="2" charset="-122"/>
              </a:rPr>
              <a:t>Relies on a </a:t>
            </a:r>
            <a:r>
              <a:rPr lang="en-US" altLang="zh-CN" sz="2400" i="1">
                <a:ea typeface="SimSun" panose="02010600030101010101" pitchFamily="2" charset="-122"/>
              </a:rPr>
              <a:t>density-based</a:t>
            </a:r>
            <a:r>
              <a:rPr lang="en-US" altLang="zh-CN" sz="2400">
                <a:ea typeface="SimSun" panose="02010600030101010101" pitchFamily="2" charset="-122"/>
              </a:rPr>
              <a:t> notion of cluster:  A </a:t>
            </a:r>
            <a:r>
              <a:rPr lang="en-US" altLang="zh-CN" sz="2400" i="1">
                <a:ea typeface="SimSun" panose="02010600030101010101" pitchFamily="2" charset="-122"/>
              </a:rPr>
              <a:t>cluster</a:t>
            </a:r>
            <a:r>
              <a:rPr lang="en-US" altLang="zh-CN" sz="2400">
                <a:ea typeface="SimSun" panose="02010600030101010101" pitchFamily="2" charset="-122"/>
              </a:rPr>
              <a:t> is defined as a maximal set of density-connected points</a:t>
            </a:r>
          </a:p>
          <a:p>
            <a:pPr eaLnBrk="1" hangingPunct="1"/>
            <a:r>
              <a:rPr lang="en-US" altLang="zh-CN" sz="2400">
                <a:ea typeface="SimSun" panose="02010600030101010101" pitchFamily="2" charset="-122"/>
              </a:rPr>
              <a:t>Discovers clusters of arbitrary shape in spatial databases with noise</a:t>
            </a:r>
          </a:p>
        </p:txBody>
      </p:sp>
    </p:spTree>
    <p:extLst>
      <p:ext uri="{BB962C8B-B14F-4D97-AF65-F5344CB8AC3E}">
        <p14:creationId xmlns:p14="http://schemas.microsoft.com/office/powerpoint/2010/main" val="3007190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3">
            <a:extLst>
              <a:ext uri="{FF2B5EF4-FFF2-40B4-BE49-F238E27FC236}">
                <a16:creationId xmlns:a16="http://schemas.microsoft.com/office/drawing/2014/main" id="{9D0A614A-481A-4506-95B3-8595C097A52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532653F-07FC-4933-B240-B86918CC6A41}" type="datetime4">
              <a:rPr lang="en-US" altLang="en-US" sz="1200"/>
              <a:pPr eaLnBrk="1" hangingPunct="1"/>
              <a:t>December 8, 2023</a:t>
            </a:fld>
            <a:endParaRPr lang="en-US" altLang="en-US" sz="1200"/>
          </a:p>
        </p:txBody>
      </p:sp>
      <p:sp>
        <p:nvSpPr>
          <p:cNvPr id="68611" name="Footer Placeholder 4">
            <a:extLst>
              <a:ext uri="{FF2B5EF4-FFF2-40B4-BE49-F238E27FC236}">
                <a16:creationId xmlns:a16="http://schemas.microsoft.com/office/drawing/2014/main" id="{D1E56B83-DB54-44E5-A748-4344AFAE89D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t>Data Mining: Concepts and Techniques</a:t>
            </a:r>
          </a:p>
        </p:txBody>
      </p:sp>
      <p:sp>
        <p:nvSpPr>
          <p:cNvPr id="68612" name="Slide Number Placeholder 5">
            <a:extLst>
              <a:ext uri="{FF2B5EF4-FFF2-40B4-BE49-F238E27FC236}">
                <a16:creationId xmlns:a16="http://schemas.microsoft.com/office/drawing/2014/main" id="{DA3F6CDF-4BFE-4D2E-B80E-913C0575E5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A3EE3B8-809A-4B44-85DD-3D355E246C12}" type="slidenum">
              <a:rPr lang="en-US" altLang="en-US" sz="1200"/>
              <a:pPr eaLnBrk="1" hangingPunct="1"/>
              <a:t>13</a:t>
            </a:fld>
            <a:endParaRPr lang="en-US" altLang="en-US" sz="1200"/>
          </a:p>
        </p:txBody>
      </p:sp>
      <p:sp>
        <p:nvSpPr>
          <p:cNvPr id="68613" name="Rectangle 2">
            <a:extLst>
              <a:ext uri="{FF2B5EF4-FFF2-40B4-BE49-F238E27FC236}">
                <a16:creationId xmlns:a16="http://schemas.microsoft.com/office/drawing/2014/main" id="{26E9A35B-8D1D-4FA7-BCA9-4FD3C7CA8CE8}"/>
              </a:ext>
            </a:extLst>
          </p:cNvPr>
          <p:cNvSpPr>
            <a:spLocks noGrp="1" noChangeArrowheads="1"/>
          </p:cNvSpPr>
          <p:nvPr>
            <p:ph type="title"/>
          </p:nvPr>
        </p:nvSpPr>
        <p:spPr>
          <a:xfrm>
            <a:off x="1828800" y="228600"/>
            <a:ext cx="8610600" cy="706438"/>
          </a:xfrm>
        </p:spPr>
        <p:txBody>
          <a:bodyPr/>
          <a:lstStyle/>
          <a:p>
            <a:pPr eaLnBrk="1" hangingPunct="1"/>
            <a:r>
              <a:rPr lang="en-US" altLang="zh-CN" b="1" dirty="0">
                <a:ea typeface="SimSun" panose="02010600030101010101" pitchFamily="2" charset="-122"/>
              </a:rPr>
              <a:t>Density-Based Clustering Methods</a:t>
            </a:r>
          </a:p>
        </p:txBody>
      </p:sp>
      <p:sp>
        <p:nvSpPr>
          <p:cNvPr id="68614" name="Rectangle 3">
            <a:extLst>
              <a:ext uri="{FF2B5EF4-FFF2-40B4-BE49-F238E27FC236}">
                <a16:creationId xmlns:a16="http://schemas.microsoft.com/office/drawing/2014/main" id="{0F513F90-2335-4CC2-A658-7138E8ADEEC1}"/>
              </a:ext>
            </a:extLst>
          </p:cNvPr>
          <p:cNvSpPr>
            <a:spLocks noGrp="1" noChangeArrowheads="1"/>
          </p:cNvSpPr>
          <p:nvPr>
            <p:ph type="body" idx="1"/>
          </p:nvPr>
        </p:nvSpPr>
        <p:spPr>
          <a:xfrm>
            <a:off x="1905000" y="1371600"/>
            <a:ext cx="8534400" cy="5181600"/>
          </a:xfrm>
        </p:spPr>
        <p:txBody>
          <a:bodyPr/>
          <a:lstStyle/>
          <a:p>
            <a:pPr eaLnBrk="1" hangingPunct="1">
              <a:spcBef>
                <a:spcPct val="50000"/>
              </a:spcBef>
            </a:pPr>
            <a:r>
              <a:rPr lang="en-US" altLang="zh-CN" sz="2400" dirty="0">
                <a:ea typeface="SimSun" panose="02010600030101010101" pitchFamily="2" charset="-122"/>
              </a:rPr>
              <a:t>Clustering based on density (local cluster criterion), such as density-connected points</a:t>
            </a:r>
          </a:p>
          <a:p>
            <a:pPr eaLnBrk="1" hangingPunct="1">
              <a:lnSpc>
                <a:spcPct val="50000"/>
              </a:lnSpc>
              <a:spcBef>
                <a:spcPct val="50000"/>
              </a:spcBef>
            </a:pPr>
            <a:r>
              <a:rPr lang="en-US" altLang="zh-CN" sz="2400" dirty="0">
                <a:solidFill>
                  <a:srgbClr val="FF0000"/>
                </a:solidFill>
                <a:ea typeface="SimSun" panose="02010600030101010101" pitchFamily="2" charset="-122"/>
              </a:rPr>
              <a:t>Major features:</a:t>
            </a:r>
          </a:p>
          <a:p>
            <a:pPr lvl="1" eaLnBrk="1" hangingPunct="1">
              <a:lnSpc>
                <a:spcPct val="50000"/>
              </a:lnSpc>
              <a:spcBef>
                <a:spcPct val="50000"/>
              </a:spcBef>
            </a:pPr>
            <a:r>
              <a:rPr lang="en-US" altLang="zh-CN" dirty="0">
                <a:ea typeface="SimSun" panose="02010600030101010101" pitchFamily="2" charset="-122"/>
              </a:rPr>
              <a:t>Discover clusters of arbitrary shape</a:t>
            </a:r>
          </a:p>
          <a:p>
            <a:pPr lvl="1" eaLnBrk="1" hangingPunct="1">
              <a:lnSpc>
                <a:spcPct val="50000"/>
              </a:lnSpc>
              <a:spcBef>
                <a:spcPct val="50000"/>
              </a:spcBef>
            </a:pPr>
            <a:r>
              <a:rPr lang="en-US" altLang="zh-CN" dirty="0">
                <a:ea typeface="SimSun" panose="02010600030101010101" pitchFamily="2" charset="-122"/>
              </a:rPr>
              <a:t>Handle noise</a:t>
            </a:r>
          </a:p>
          <a:p>
            <a:pPr lvl="1" eaLnBrk="1" hangingPunct="1">
              <a:lnSpc>
                <a:spcPct val="50000"/>
              </a:lnSpc>
              <a:spcBef>
                <a:spcPct val="50000"/>
              </a:spcBef>
            </a:pPr>
            <a:r>
              <a:rPr lang="en-US" altLang="zh-CN" dirty="0">
                <a:ea typeface="SimSun" panose="02010600030101010101" pitchFamily="2" charset="-122"/>
              </a:rPr>
              <a:t>One scan</a:t>
            </a:r>
          </a:p>
          <a:p>
            <a:pPr lvl="1" eaLnBrk="1" hangingPunct="1">
              <a:lnSpc>
                <a:spcPct val="50000"/>
              </a:lnSpc>
              <a:spcBef>
                <a:spcPct val="50000"/>
              </a:spcBef>
            </a:pPr>
            <a:r>
              <a:rPr lang="en-US" altLang="zh-CN" dirty="0">
                <a:ea typeface="SimSun" panose="02010600030101010101" pitchFamily="2" charset="-122"/>
              </a:rPr>
              <a:t>Need density parameters as termination condition</a:t>
            </a:r>
          </a:p>
          <a:p>
            <a:pPr eaLnBrk="1" hangingPunct="1">
              <a:lnSpc>
                <a:spcPct val="90000"/>
              </a:lnSpc>
              <a:spcBef>
                <a:spcPct val="50000"/>
              </a:spcBef>
            </a:pPr>
            <a:r>
              <a:rPr lang="en-US" altLang="zh-CN" sz="2400" dirty="0">
                <a:ea typeface="SimSun" panose="02010600030101010101" pitchFamily="2" charset="-122"/>
              </a:rPr>
              <a:t>Several interesting studies:</a:t>
            </a:r>
          </a:p>
          <a:p>
            <a:pPr lvl="1" eaLnBrk="1" hangingPunct="1"/>
            <a:r>
              <a:rPr lang="en-US" altLang="zh-CN" u="sng" dirty="0">
                <a:ea typeface="SimSun" panose="02010600030101010101" pitchFamily="2" charset="-122"/>
              </a:rPr>
              <a:t>DBSCAN:</a:t>
            </a:r>
            <a:r>
              <a:rPr lang="en-US" altLang="zh-CN" dirty="0">
                <a:ea typeface="SimSun" panose="02010600030101010101" pitchFamily="2" charset="-122"/>
              </a:rPr>
              <a:t> Ester, et al. (KDD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96)</a:t>
            </a:r>
          </a:p>
          <a:p>
            <a:pPr lvl="1" eaLnBrk="1" hangingPunct="1"/>
            <a:r>
              <a:rPr lang="en-US" altLang="zh-CN" u="sng" dirty="0">
                <a:ea typeface="SimSun" panose="02010600030101010101" pitchFamily="2" charset="-122"/>
              </a:rPr>
              <a:t>OPTICS</a:t>
            </a:r>
            <a:r>
              <a:rPr lang="en-US" altLang="zh-CN" dirty="0">
                <a:ea typeface="SimSun" panose="02010600030101010101" pitchFamily="2" charset="-122"/>
              </a:rPr>
              <a:t>: </a:t>
            </a:r>
            <a:r>
              <a:rPr lang="en-US" altLang="zh-CN" dirty="0" err="1">
                <a:ea typeface="SimSun" panose="02010600030101010101" pitchFamily="2" charset="-122"/>
              </a:rPr>
              <a:t>Ankerst</a:t>
            </a:r>
            <a:r>
              <a:rPr lang="en-US" altLang="zh-CN" dirty="0">
                <a:ea typeface="SimSun" panose="02010600030101010101" pitchFamily="2" charset="-122"/>
              </a:rPr>
              <a:t>, et al (SIGMOD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99).</a:t>
            </a:r>
          </a:p>
          <a:p>
            <a:pPr lvl="1" eaLnBrk="1" hangingPunct="1"/>
            <a:r>
              <a:rPr lang="en-US" altLang="zh-CN" u="sng" dirty="0">
                <a:ea typeface="SimSun" panose="02010600030101010101" pitchFamily="2" charset="-122"/>
              </a:rPr>
              <a:t>DENCLUE</a:t>
            </a:r>
            <a:r>
              <a:rPr lang="en-US" altLang="zh-CN" dirty="0">
                <a:ea typeface="SimSun" panose="02010600030101010101" pitchFamily="2" charset="-122"/>
              </a:rPr>
              <a:t>: </a:t>
            </a:r>
            <a:r>
              <a:rPr lang="en-US" altLang="zh-CN" dirty="0" err="1">
                <a:ea typeface="SimSun" panose="02010600030101010101" pitchFamily="2" charset="-122"/>
              </a:rPr>
              <a:t>Hinneburg</a:t>
            </a:r>
            <a:r>
              <a:rPr lang="en-US" altLang="zh-CN" dirty="0">
                <a:ea typeface="SimSun" panose="02010600030101010101" pitchFamily="2" charset="-122"/>
              </a:rPr>
              <a:t> &amp; D. </a:t>
            </a:r>
            <a:r>
              <a:rPr lang="en-US" altLang="zh-CN" dirty="0" err="1">
                <a:ea typeface="SimSun" panose="02010600030101010101" pitchFamily="2" charset="-122"/>
              </a:rPr>
              <a:t>Keim</a:t>
            </a:r>
            <a:r>
              <a:rPr lang="en-US" altLang="zh-CN" dirty="0">
                <a:ea typeface="SimSun" panose="02010600030101010101" pitchFamily="2" charset="-122"/>
              </a:rPr>
              <a:t>  (KDD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98)</a:t>
            </a:r>
          </a:p>
          <a:p>
            <a:pPr lvl="1" eaLnBrk="1" hangingPunct="1"/>
            <a:r>
              <a:rPr lang="en-US" altLang="zh-CN" u="sng" dirty="0">
                <a:ea typeface="SimSun" panose="02010600030101010101" pitchFamily="2" charset="-122"/>
              </a:rPr>
              <a:t>CLIQUE</a:t>
            </a:r>
            <a:r>
              <a:rPr lang="en-US" altLang="zh-CN" dirty="0">
                <a:ea typeface="SimSun" panose="02010600030101010101" pitchFamily="2" charset="-122"/>
              </a:rPr>
              <a:t>: Agrawal, et al. (SIGMOD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98) (more grid-based)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Density-based Clustering</a:t>
            </a:r>
            <a:endParaRPr lang="en-IN" dirty="0"/>
          </a:p>
        </p:txBody>
      </p:sp>
      <p:sp>
        <p:nvSpPr>
          <p:cNvPr id="3" name="Content Placeholder 2"/>
          <p:cNvSpPr>
            <a:spLocks noGrp="1"/>
          </p:cNvSpPr>
          <p:nvPr>
            <p:ph idx="1"/>
          </p:nvPr>
        </p:nvSpPr>
        <p:spPr>
          <a:xfrm>
            <a:off x="534571" y="2103438"/>
            <a:ext cx="10515599" cy="4525963"/>
          </a:xfrm>
        </p:spPr>
        <p:txBody>
          <a:bodyPr/>
          <a:lstStyle/>
          <a:p>
            <a:pPr algn="just">
              <a:lnSpc>
                <a:spcPct val="150000"/>
              </a:lnSpc>
            </a:pPr>
            <a:r>
              <a:rPr lang="en-IN" dirty="0"/>
              <a:t>Definition. </a:t>
            </a:r>
            <a:r>
              <a:rPr lang="en-IN" b="1" dirty="0">
                <a:solidFill>
                  <a:srgbClr val="002060"/>
                </a:solidFill>
              </a:rPr>
              <a:t>Density</a:t>
            </a:r>
            <a:r>
              <a:rPr lang="en-IN" dirty="0">
                <a:solidFill>
                  <a:srgbClr val="002060"/>
                </a:solidFill>
              </a:rPr>
              <a:t>-</a:t>
            </a:r>
            <a:r>
              <a:rPr lang="en-IN" b="1" dirty="0">
                <a:solidFill>
                  <a:srgbClr val="002060"/>
                </a:solidFill>
              </a:rPr>
              <a:t>Based Clustering</a:t>
            </a:r>
            <a:r>
              <a:rPr lang="en-IN" dirty="0"/>
              <a:t> refers to unsupervised learning methods that identify distinctive groups/clusters in the data, </a:t>
            </a:r>
            <a:r>
              <a:rPr lang="en-IN" b="1" dirty="0"/>
              <a:t>based</a:t>
            </a:r>
            <a:r>
              <a:rPr lang="en-IN" dirty="0"/>
              <a:t> on the idea that a </a:t>
            </a:r>
            <a:r>
              <a:rPr lang="en-IN" b="1" dirty="0"/>
              <a:t>cluster</a:t>
            </a:r>
            <a:r>
              <a:rPr lang="en-IN" dirty="0"/>
              <a:t> in a data space is a contiguous region of </a:t>
            </a:r>
            <a:r>
              <a:rPr lang="en-IN" dirty="0">
                <a:solidFill>
                  <a:srgbClr val="C00000"/>
                </a:solidFill>
              </a:rPr>
              <a:t>high point</a:t>
            </a:r>
            <a:r>
              <a:rPr lang="en-IN" dirty="0"/>
              <a:t> </a:t>
            </a:r>
            <a:r>
              <a:rPr lang="en-IN" b="1" dirty="0"/>
              <a:t>density</a:t>
            </a:r>
            <a:r>
              <a:rPr lang="en-IN" dirty="0"/>
              <a:t>, separated from other such clusters by contiguous regions of </a:t>
            </a:r>
            <a:r>
              <a:rPr lang="en-IN" dirty="0">
                <a:solidFill>
                  <a:srgbClr val="C00000"/>
                </a:solidFill>
              </a:rPr>
              <a:t>low point</a:t>
            </a:r>
            <a:r>
              <a:rPr lang="en-IN" dirty="0"/>
              <a:t> </a:t>
            </a:r>
            <a:r>
              <a:rPr lang="en-IN" b="1" dirty="0"/>
              <a:t>density</a:t>
            </a:r>
            <a:r>
              <a:rPr lang="en-IN" dirty="0"/>
              <a:t>.</a:t>
            </a:r>
          </a:p>
        </p:txBody>
      </p:sp>
    </p:spTree>
    <p:extLst>
      <p:ext uri="{BB962C8B-B14F-4D97-AF65-F5344CB8AC3E}">
        <p14:creationId xmlns:p14="http://schemas.microsoft.com/office/powerpoint/2010/main" val="1541038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Density-based Clustering</a:t>
            </a:r>
          </a:p>
        </p:txBody>
      </p:sp>
      <p:sp>
        <p:nvSpPr>
          <p:cNvPr id="3" name="Content Placeholder 2"/>
          <p:cNvSpPr>
            <a:spLocks noGrp="1"/>
          </p:cNvSpPr>
          <p:nvPr>
            <p:ph idx="1"/>
          </p:nvPr>
        </p:nvSpPr>
        <p:spPr>
          <a:xfrm>
            <a:off x="337626" y="1790700"/>
            <a:ext cx="5758374" cy="4648200"/>
          </a:xfrm>
        </p:spPr>
        <p:txBody>
          <a:bodyPr>
            <a:normAutofit/>
          </a:bodyPr>
          <a:lstStyle/>
          <a:p>
            <a:pPr algn="just">
              <a:lnSpc>
                <a:spcPct val="150000"/>
              </a:lnSpc>
            </a:pPr>
            <a:r>
              <a:rPr lang="en-US" dirty="0"/>
              <a:t>Basic idea </a:t>
            </a:r>
          </a:p>
          <a:p>
            <a:pPr lvl="1" algn="just">
              <a:lnSpc>
                <a:spcPct val="150000"/>
              </a:lnSpc>
            </a:pPr>
            <a:r>
              <a:rPr lang="en-US" dirty="0"/>
              <a:t> Clusters are dense regions in the data space, separated by regions of lower object density </a:t>
            </a:r>
          </a:p>
          <a:p>
            <a:pPr lvl="1" algn="just">
              <a:lnSpc>
                <a:spcPct val="150000"/>
              </a:lnSpc>
            </a:pPr>
            <a:r>
              <a:rPr lang="en-US" dirty="0"/>
              <a:t> </a:t>
            </a:r>
            <a:r>
              <a:rPr lang="en-US" dirty="0">
                <a:solidFill>
                  <a:srgbClr val="FF0000"/>
                </a:solidFill>
              </a:rPr>
              <a:t>A cluster is defined as a maximal set of density connected points </a:t>
            </a:r>
          </a:p>
          <a:p>
            <a:pPr lvl="1" algn="just">
              <a:lnSpc>
                <a:spcPct val="150000"/>
              </a:lnSpc>
              <a:buNone/>
            </a:pPr>
            <a:endParaRPr lang="en-US" dirty="0"/>
          </a:p>
        </p:txBody>
      </p:sp>
      <p:pic>
        <p:nvPicPr>
          <p:cNvPr id="1026" name="Picture 2"/>
          <p:cNvPicPr>
            <a:picLocks noChangeAspect="1" noChangeArrowheads="1"/>
          </p:cNvPicPr>
          <p:nvPr/>
        </p:nvPicPr>
        <p:blipFill>
          <a:blip r:embed="rId2"/>
          <a:srcRect/>
          <a:stretch>
            <a:fillRect/>
          </a:stretch>
        </p:blipFill>
        <p:spPr bwMode="auto">
          <a:xfrm>
            <a:off x="6781800" y="1899138"/>
            <a:ext cx="4599710" cy="3892062"/>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2DE83-1640-4A54-B6BE-B378B6ABA99C}"/>
              </a:ext>
            </a:extLst>
          </p:cNvPr>
          <p:cNvSpPr>
            <a:spLocks noGrp="1"/>
          </p:cNvSpPr>
          <p:nvPr>
            <p:ph type="title"/>
          </p:nvPr>
        </p:nvSpPr>
        <p:spPr/>
        <p:txBody>
          <a:bodyPr/>
          <a:lstStyle/>
          <a:p>
            <a:r>
              <a:rPr lang="en-US" b="1" dirty="0"/>
              <a:t>Concepts</a:t>
            </a:r>
            <a:endParaRPr lang="en-IN" b="1" dirty="0"/>
          </a:p>
        </p:txBody>
      </p:sp>
      <p:sp>
        <p:nvSpPr>
          <p:cNvPr id="3" name="Content Placeholder 2">
            <a:extLst>
              <a:ext uri="{FF2B5EF4-FFF2-40B4-BE49-F238E27FC236}">
                <a16:creationId xmlns:a16="http://schemas.microsoft.com/office/drawing/2014/main" id="{D9A4534B-88C0-4537-A1DD-60A5B8AA93C1}"/>
              </a:ext>
            </a:extLst>
          </p:cNvPr>
          <p:cNvSpPr>
            <a:spLocks noGrp="1"/>
          </p:cNvSpPr>
          <p:nvPr>
            <p:ph idx="1"/>
          </p:nvPr>
        </p:nvSpPr>
        <p:spPr/>
        <p:txBody>
          <a:bodyPr/>
          <a:lstStyle/>
          <a:p>
            <a:pPr algn="just"/>
            <a:r>
              <a:rPr lang="en-US" b="1" i="0" dirty="0">
                <a:solidFill>
                  <a:srgbClr val="C00000"/>
                </a:solidFill>
                <a:effectLst/>
                <a:latin typeface="open sans" panose="020B0606030504020204" pitchFamily="34" charset="0"/>
              </a:rPr>
              <a:t>Reachability</a:t>
            </a:r>
            <a:r>
              <a:rPr lang="en-US" b="0" i="0" dirty="0">
                <a:solidFill>
                  <a:srgbClr val="111111"/>
                </a:solidFill>
                <a:effectLst/>
                <a:latin typeface="open sans" panose="020B0606030504020204" pitchFamily="34" charset="0"/>
              </a:rPr>
              <a:t> in terms of density establishes a point to be reachable from another if it lies within a particular distance (eps) from it.</a:t>
            </a:r>
          </a:p>
          <a:p>
            <a:pPr algn="just"/>
            <a:r>
              <a:rPr lang="en-US" b="1" i="0" dirty="0">
                <a:solidFill>
                  <a:srgbClr val="C00000"/>
                </a:solidFill>
                <a:effectLst/>
                <a:latin typeface="open sans" panose="020B0606030504020204" pitchFamily="34" charset="0"/>
              </a:rPr>
              <a:t>Connectivity</a:t>
            </a:r>
            <a:r>
              <a:rPr lang="en-US" b="0" i="0" dirty="0">
                <a:solidFill>
                  <a:srgbClr val="111111"/>
                </a:solidFill>
                <a:effectLst/>
                <a:latin typeface="open sans" panose="020B0606030504020204" pitchFamily="34" charset="0"/>
              </a:rPr>
              <a:t> on the other hand, involves a transitivity based chaining-approach to determine whether points are located in a particular cluster.</a:t>
            </a:r>
          </a:p>
          <a:p>
            <a:pPr algn="just"/>
            <a:r>
              <a:rPr lang="en-US" b="0" i="0" dirty="0">
                <a:solidFill>
                  <a:srgbClr val="111111"/>
                </a:solidFill>
                <a:effectLst/>
                <a:latin typeface="open sans" panose="020B0606030504020204" pitchFamily="34" charset="0"/>
              </a:rPr>
              <a:t> For example, p and q points could be connected if p-&gt;r-&gt;s-&gt;t-&gt;q, where a-&gt;b means b is in the neighborhood of a.</a:t>
            </a:r>
          </a:p>
          <a:p>
            <a:endParaRPr lang="en-IN" dirty="0"/>
          </a:p>
        </p:txBody>
      </p:sp>
    </p:spTree>
    <p:extLst>
      <p:ext uri="{BB962C8B-B14F-4D97-AF65-F5344CB8AC3E}">
        <p14:creationId xmlns:p14="http://schemas.microsoft.com/office/powerpoint/2010/main" val="3703687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D420-C49A-4BDB-8709-643B10716AED}"/>
              </a:ext>
            </a:extLst>
          </p:cNvPr>
          <p:cNvSpPr>
            <a:spLocks noGrp="1"/>
          </p:cNvSpPr>
          <p:nvPr>
            <p:ph type="title"/>
          </p:nvPr>
        </p:nvSpPr>
        <p:spPr/>
        <p:txBody>
          <a:bodyPr/>
          <a:lstStyle/>
          <a:p>
            <a:r>
              <a:rPr lang="en-US" b="1" dirty="0">
                <a:solidFill>
                  <a:srgbClr val="C00000"/>
                </a:solidFill>
              </a:rPr>
              <a:t>Definitions of important terms</a:t>
            </a:r>
            <a:endParaRPr lang="en-IN" b="1" dirty="0">
              <a:solidFill>
                <a:srgbClr val="C00000"/>
              </a:solidFill>
            </a:endParaRPr>
          </a:p>
        </p:txBody>
      </p:sp>
      <p:sp>
        <p:nvSpPr>
          <p:cNvPr id="3" name="Content Placeholder 2">
            <a:extLst>
              <a:ext uri="{FF2B5EF4-FFF2-40B4-BE49-F238E27FC236}">
                <a16:creationId xmlns:a16="http://schemas.microsoft.com/office/drawing/2014/main" id="{D9904D0F-5688-45AD-8DE8-463A0552C52C}"/>
              </a:ext>
            </a:extLst>
          </p:cNvPr>
          <p:cNvSpPr>
            <a:spLocks noGrp="1"/>
          </p:cNvSpPr>
          <p:nvPr>
            <p:ph idx="1"/>
          </p:nvPr>
        </p:nvSpPr>
        <p:spPr/>
        <p:txBody>
          <a:bodyPr>
            <a:normAutofit fontScale="77500" lnSpcReduction="20000"/>
          </a:bodyPr>
          <a:lstStyle/>
          <a:p>
            <a:pPr algn="just">
              <a:buFont typeface="Arial" panose="020B0604020202020204" pitchFamily="34" charset="0"/>
              <a:buChar char="•"/>
            </a:pPr>
            <a:r>
              <a:rPr lang="en-US" b="0" i="0" dirty="0">
                <a:solidFill>
                  <a:srgbClr val="FF0000"/>
                </a:solidFill>
                <a:effectLst/>
                <a:latin typeface="charter"/>
              </a:rPr>
              <a:t>ε (epsilon): </a:t>
            </a:r>
            <a:r>
              <a:rPr lang="en-US" b="0" i="0" dirty="0">
                <a:solidFill>
                  <a:srgbClr val="292929"/>
                </a:solidFill>
                <a:effectLst/>
                <a:latin typeface="charter"/>
              </a:rPr>
              <a:t>the radius of a neighborhood centered on a given point.</a:t>
            </a:r>
          </a:p>
          <a:p>
            <a:pPr algn="just">
              <a:buFont typeface="Arial" panose="020B0604020202020204" pitchFamily="34" charset="0"/>
              <a:buChar char="•"/>
            </a:pPr>
            <a:r>
              <a:rPr lang="en-US" dirty="0" err="1">
                <a:solidFill>
                  <a:srgbClr val="FF0000"/>
                </a:solidFill>
                <a:latin typeface="charter"/>
              </a:rPr>
              <a:t>MinPts</a:t>
            </a:r>
            <a:r>
              <a:rPr lang="en-US" dirty="0">
                <a:solidFill>
                  <a:srgbClr val="FF0000"/>
                </a:solidFill>
                <a:latin typeface="charter"/>
              </a:rPr>
              <a:t>: </a:t>
            </a:r>
            <a:r>
              <a:rPr lang="en-US" b="0" i="0" dirty="0">
                <a:solidFill>
                  <a:srgbClr val="292929"/>
                </a:solidFill>
                <a:effectLst/>
                <a:latin typeface="charter"/>
              </a:rPr>
              <a:t>Minimum number of points in an </a:t>
            </a:r>
            <a:r>
              <a:rPr lang="en-US" b="0" i="0" dirty="0">
                <a:solidFill>
                  <a:srgbClr val="FF0000"/>
                </a:solidFill>
                <a:effectLst/>
                <a:latin typeface="charter"/>
              </a:rPr>
              <a:t>ε neighborhood of that point.</a:t>
            </a:r>
          </a:p>
          <a:p>
            <a:pPr algn="just">
              <a:buFont typeface="Arial" panose="020B0604020202020204" pitchFamily="34" charset="0"/>
              <a:buChar char="•"/>
            </a:pPr>
            <a:r>
              <a:rPr lang="en-US" b="0" i="0" dirty="0">
                <a:solidFill>
                  <a:srgbClr val="292929"/>
                </a:solidFill>
                <a:effectLst/>
                <a:latin typeface="charter"/>
              </a:rPr>
              <a:t>High density region: It is the region if the </a:t>
            </a:r>
            <a:r>
              <a:rPr lang="en-US" b="0" i="0" dirty="0">
                <a:solidFill>
                  <a:srgbClr val="FF0000"/>
                </a:solidFill>
                <a:effectLst/>
                <a:latin typeface="charter"/>
              </a:rPr>
              <a:t>ε (epsilon) neighborhood  of an object contains </a:t>
            </a:r>
            <a:r>
              <a:rPr lang="en-US" b="0" i="0" dirty="0" err="1">
                <a:solidFill>
                  <a:srgbClr val="FF0000"/>
                </a:solidFill>
                <a:effectLst/>
                <a:latin typeface="charter"/>
              </a:rPr>
              <a:t>atleast</a:t>
            </a:r>
            <a:r>
              <a:rPr lang="en-US" b="0" i="0" dirty="0">
                <a:solidFill>
                  <a:srgbClr val="FF0000"/>
                </a:solidFill>
                <a:effectLst/>
                <a:latin typeface="charter"/>
              </a:rPr>
              <a:t> </a:t>
            </a:r>
            <a:r>
              <a:rPr lang="en-US" b="0" i="0" dirty="0" err="1">
                <a:solidFill>
                  <a:srgbClr val="FF0000"/>
                </a:solidFill>
                <a:effectLst/>
                <a:latin typeface="charter"/>
              </a:rPr>
              <a:t>MinPts</a:t>
            </a:r>
            <a:r>
              <a:rPr lang="en-US" b="0" i="0" dirty="0">
                <a:solidFill>
                  <a:srgbClr val="FF0000"/>
                </a:solidFill>
                <a:effectLst/>
                <a:latin typeface="charter"/>
              </a:rPr>
              <a:t> of objects. If not then that region is called low density region.</a:t>
            </a:r>
            <a:endParaRPr lang="en-US" b="0" i="0" dirty="0">
              <a:solidFill>
                <a:srgbClr val="292929"/>
              </a:solidFill>
              <a:effectLst/>
              <a:latin typeface="charter"/>
            </a:endParaRPr>
          </a:p>
          <a:p>
            <a:pPr algn="just">
              <a:buFont typeface="Arial" panose="020B0604020202020204" pitchFamily="34" charset="0"/>
              <a:buChar char="•"/>
            </a:pPr>
            <a:r>
              <a:rPr lang="en-US" b="0" i="0" dirty="0">
                <a:solidFill>
                  <a:srgbClr val="FF0000"/>
                </a:solidFill>
                <a:effectLst/>
                <a:latin typeface="charter"/>
              </a:rPr>
              <a:t>Core Point: </a:t>
            </a:r>
            <a:r>
              <a:rPr lang="en-US" b="0" i="0" dirty="0">
                <a:solidFill>
                  <a:srgbClr val="292929"/>
                </a:solidFill>
                <a:effectLst/>
                <a:latin typeface="charter"/>
              </a:rPr>
              <a:t>a given point is considered as a Core Point if there are at least </a:t>
            </a:r>
            <a:r>
              <a:rPr lang="en-US" b="0" i="1" dirty="0" err="1">
                <a:solidFill>
                  <a:srgbClr val="292929"/>
                </a:solidFill>
                <a:effectLst/>
                <a:latin typeface="charter"/>
              </a:rPr>
              <a:t>minPts</a:t>
            </a:r>
            <a:r>
              <a:rPr lang="en-US" b="0" i="0" dirty="0">
                <a:solidFill>
                  <a:srgbClr val="292929"/>
                </a:solidFill>
                <a:effectLst/>
                <a:latin typeface="charter"/>
              </a:rPr>
              <a:t> points within its ε neighborhood, including itself.</a:t>
            </a:r>
          </a:p>
          <a:p>
            <a:pPr algn="just">
              <a:buFont typeface="Arial" panose="020B0604020202020204" pitchFamily="34" charset="0"/>
              <a:buChar char="•"/>
            </a:pPr>
            <a:r>
              <a:rPr lang="en-US" b="0" i="0" dirty="0">
                <a:solidFill>
                  <a:srgbClr val="FF0000"/>
                </a:solidFill>
                <a:effectLst/>
                <a:latin typeface="charter"/>
              </a:rPr>
              <a:t>Border Point: </a:t>
            </a:r>
            <a:r>
              <a:rPr lang="en-US" b="0" i="0" dirty="0">
                <a:solidFill>
                  <a:srgbClr val="292929"/>
                </a:solidFill>
                <a:effectLst/>
                <a:latin typeface="charter"/>
              </a:rPr>
              <a:t>a given point is considered a Border Point if there fewer than </a:t>
            </a:r>
            <a:r>
              <a:rPr lang="en-US" b="0" i="1" dirty="0" err="1">
                <a:solidFill>
                  <a:srgbClr val="292929"/>
                </a:solidFill>
                <a:effectLst/>
                <a:latin typeface="charter"/>
              </a:rPr>
              <a:t>minPts</a:t>
            </a:r>
            <a:r>
              <a:rPr lang="en-US" b="0" i="1" dirty="0">
                <a:solidFill>
                  <a:srgbClr val="292929"/>
                </a:solidFill>
                <a:effectLst/>
                <a:latin typeface="charter"/>
              </a:rPr>
              <a:t> </a:t>
            </a:r>
            <a:r>
              <a:rPr lang="en-US" b="0" i="0" dirty="0">
                <a:solidFill>
                  <a:srgbClr val="292929"/>
                </a:solidFill>
                <a:effectLst/>
                <a:latin typeface="charter"/>
              </a:rPr>
              <a:t>points within its ε neighborhood, including itself, but it is in the </a:t>
            </a:r>
            <a:r>
              <a:rPr lang="en-US" b="0" i="0" dirty="0">
                <a:solidFill>
                  <a:srgbClr val="FF0000"/>
                </a:solidFill>
                <a:effectLst/>
                <a:latin typeface="charter"/>
              </a:rPr>
              <a:t>neighborhood  of a core point.</a:t>
            </a:r>
          </a:p>
          <a:p>
            <a:pPr algn="just">
              <a:buFont typeface="Arial" panose="020B0604020202020204" pitchFamily="34" charset="0"/>
              <a:buChar char="•"/>
            </a:pPr>
            <a:r>
              <a:rPr lang="en-US" b="0" i="0" dirty="0">
                <a:solidFill>
                  <a:srgbClr val="FF0000"/>
                </a:solidFill>
                <a:effectLst/>
                <a:latin typeface="charter"/>
              </a:rPr>
              <a:t> Noise: </a:t>
            </a:r>
            <a:r>
              <a:rPr lang="en-US" b="0" i="0" dirty="0">
                <a:solidFill>
                  <a:srgbClr val="292929"/>
                </a:solidFill>
                <a:effectLst/>
                <a:latin typeface="charter"/>
              </a:rPr>
              <a:t>any point that is not a Core Point or Border Point</a:t>
            </a:r>
          </a:p>
          <a:p>
            <a:pPr algn="just">
              <a:buFont typeface="Arial" panose="020B0604020202020204" pitchFamily="34" charset="0"/>
              <a:buChar char="•"/>
            </a:pPr>
            <a:r>
              <a:rPr lang="en-US" b="0" i="0" dirty="0">
                <a:solidFill>
                  <a:srgbClr val="FF0000"/>
                </a:solidFill>
                <a:effectLst/>
                <a:latin typeface="charter"/>
              </a:rPr>
              <a:t>Directly Density Reachable: </a:t>
            </a:r>
            <a:r>
              <a:rPr lang="en-US" b="0" i="0" dirty="0">
                <a:solidFill>
                  <a:srgbClr val="292929"/>
                </a:solidFill>
                <a:effectLst/>
                <a:latin typeface="charter"/>
              </a:rPr>
              <a:t>a given point is Directly Density Reachable (ε Reachable) from another point if the second point is a core point, and the first point lies within the ε neighborhood of the second point</a:t>
            </a:r>
          </a:p>
          <a:p>
            <a:pPr algn="just">
              <a:buFont typeface="Arial" panose="020B0604020202020204" pitchFamily="34" charset="0"/>
              <a:buChar char="•"/>
            </a:pPr>
            <a:r>
              <a:rPr lang="en-US" b="0" i="0" dirty="0">
                <a:solidFill>
                  <a:srgbClr val="FF0000"/>
                </a:solidFill>
                <a:effectLst/>
                <a:latin typeface="charter"/>
              </a:rPr>
              <a:t>Density Reachable: </a:t>
            </a:r>
            <a:r>
              <a:rPr lang="en-US" b="0" i="0" dirty="0">
                <a:solidFill>
                  <a:srgbClr val="292929"/>
                </a:solidFill>
                <a:effectLst/>
                <a:latin typeface="charter"/>
              </a:rPr>
              <a:t>a given point is Density Reachable from another point if there is a chain of points, Directly Density Reachable from each other, that connects them</a:t>
            </a:r>
          </a:p>
          <a:p>
            <a:pPr marL="0" indent="0">
              <a:buNone/>
            </a:pPr>
            <a:endParaRPr lang="en-IN" dirty="0"/>
          </a:p>
        </p:txBody>
      </p:sp>
    </p:spTree>
    <p:extLst>
      <p:ext uri="{BB962C8B-B14F-4D97-AF65-F5344CB8AC3E}">
        <p14:creationId xmlns:p14="http://schemas.microsoft.com/office/powerpoint/2010/main" val="2353419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676400" y="400340"/>
            <a:ext cx="8686800" cy="6155373"/>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6AF8-60C3-4231-903E-C95B1B80206C}"/>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EF9CAEC3-0365-4D00-82D1-51FCF29D5FC6}"/>
              </a:ext>
            </a:extLst>
          </p:cNvPr>
          <p:cNvPicPr>
            <a:picLocks noGrp="1" noChangeAspect="1"/>
          </p:cNvPicPr>
          <p:nvPr>
            <p:ph idx="1"/>
          </p:nvPr>
        </p:nvPicPr>
        <p:blipFill>
          <a:blip r:embed="rId2"/>
          <a:stretch>
            <a:fillRect/>
          </a:stretch>
        </p:blipFill>
        <p:spPr>
          <a:xfrm>
            <a:off x="2290439" y="1225751"/>
            <a:ext cx="6110611" cy="4456706"/>
          </a:xfrm>
          <a:prstGeom prst="rect">
            <a:avLst/>
          </a:prstGeom>
        </p:spPr>
      </p:pic>
      <p:sp>
        <p:nvSpPr>
          <p:cNvPr id="3" name="Rectangle 2">
            <a:extLst>
              <a:ext uri="{FF2B5EF4-FFF2-40B4-BE49-F238E27FC236}">
                <a16:creationId xmlns:a16="http://schemas.microsoft.com/office/drawing/2014/main" id="{91BF149A-8464-4CFA-9222-DA8D9DC8F794}"/>
              </a:ext>
            </a:extLst>
          </p:cNvPr>
          <p:cNvSpPr/>
          <p:nvPr/>
        </p:nvSpPr>
        <p:spPr>
          <a:xfrm>
            <a:off x="6326155" y="1511559"/>
            <a:ext cx="2074895" cy="7744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899249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A7E24-DDB0-4E50-928B-5364A3361C91}"/>
              </a:ext>
            </a:extLst>
          </p:cNvPr>
          <p:cNvSpPr>
            <a:spLocks noGrp="1"/>
          </p:cNvSpPr>
          <p:nvPr>
            <p:ph type="ctrTitle"/>
          </p:nvPr>
        </p:nvSpPr>
        <p:spPr/>
        <p:txBody>
          <a:bodyPr>
            <a:normAutofit fontScale="90000"/>
          </a:bodyPr>
          <a:lstStyle/>
          <a:p>
            <a:r>
              <a:rPr lang="en-US" b="1" i="0" dirty="0">
                <a:solidFill>
                  <a:srgbClr val="111111"/>
                </a:solidFill>
                <a:effectLst/>
                <a:latin typeface="open sans" panose="020B0606030504020204" pitchFamily="34" charset="0"/>
              </a:rPr>
              <a:t>Density-based spatial clustering of applications with noise</a:t>
            </a:r>
            <a:r>
              <a:rPr lang="en-US" b="0" i="0" dirty="0">
                <a:solidFill>
                  <a:srgbClr val="111111"/>
                </a:solidFill>
                <a:effectLst/>
                <a:latin typeface="open sans" panose="020B0606030504020204" pitchFamily="34" charset="0"/>
              </a:rPr>
              <a:t> (</a:t>
            </a:r>
            <a:r>
              <a:rPr lang="en-US" b="1" i="0" dirty="0">
                <a:solidFill>
                  <a:srgbClr val="C00000"/>
                </a:solidFill>
                <a:effectLst/>
                <a:latin typeface="open sans" panose="020B0606030504020204" pitchFamily="34" charset="0"/>
              </a:rPr>
              <a:t>DBSCAN</a:t>
            </a:r>
            <a:r>
              <a:rPr lang="en-US" b="0" i="0" dirty="0">
                <a:solidFill>
                  <a:srgbClr val="111111"/>
                </a:solidFill>
                <a:effectLst/>
                <a:latin typeface="open sans" panose="020B0606030504020204" pitchFamily="34" charset="0"/>
              </a:rPr>
              <a:t>)</a:t>
            </a:r>
            <a:endParaRPr lang="en-IN" dirty="0"/>
          </a:p>
        </p:txBody>
      </p:sp>
      <p:sp>
        <p:nvSpPr>
          <p:cNvPr id="3" name="Subtitle 2">
            <a:extLst>
              <a:ext uri="{FF2B5EF4-FFF2-40B4-BE49-F238E27FC236}">
                <a16:creationId xmlns:a16="http://schemas.microsoft.com/office/drawing/2014/main" id="{222AE7D0-E878-41A6-8109-0D8BC87B8F32}"/>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02584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1065321" y="304799"/>
            <a:ext cx="9488176" cy="6678527"/>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198E-0AE9-36E2-ABA2-A46C8B7F3A57}"/>
              </a:ext>
            </a:extLst>
          </p:cNvPr>
          <p:cNvSpPr>
            <a:spLocks noGrp="1"/>
          </p:cNvSpPr>
          <p:nvPr>
            <p:ph type="title"/>
          </p:nvPr>
        </p:nvSpPr>
        <p:spPr>
          <a:xfrm>
            <a:off x="838200" y="245855"/>
            <a:ext cx="10515600" cy="1325563"/>
          </a:xfrm>
        </p:spPr>
        <p:txBody>
          <a:bodyPr/>
          <a:lstStyle/>
          <a:p>
            <a:r>
              <a:rPr lang="en-IN" dirty="0"/>
              <a:t>Directly Density reachable </a:t>
            </a:r>
          </a:p>
        </p:txBody>
      </p:sp>
      <p:pic>
        <p:nvPicPr>
          <p:cNvPr id="5" name="Content Placeholder 4">
            <a:extLst>
              <a:ext uri="{FF2B5EF4-FFF2-40B4-BE49-F238E27FC236}">
                <a16:creationId xmlns:a16="http://schemas.microsoft.com/office/drawing/2014/main" id="{3E2337CB-A132-DEB3-CE8E-A2537F469D15}"/>
              </a:ext>
            </a:extLst>
          </p:cNvPr>
          <p:cNvPicPr>
            <a:picLocks noGrp="1" noChangeAspect="1"/>
          </p:cNvPicPr>
          <p:nvPr>
            <p:ph idx="1"/>
          </p:nvPr>
        </p:nvPicPr>
        <p:blipFill>
          <a:blip r:embed="rId2"/>
          <a:stretch>
            <a:fillRect/>
          </a:stretch>
        </p:blipFill>
        <p:spPr>
          <a:xfrm>
            <a:off x="838200" y="1304439"/>
            <a:ext cx="9497132" cy="5135428"/>
          </a:xfrm>
        </p:spPr>
      </p:pic>
    </p:spTree>
    <p:extLst>
      <p:ext uri="{BB962C8B-B14F-4D97-AF65-F5344CB8AC3E}">
        <p14:creationId xmlns:p14="http://schemas.microsoft.com/office/powerpoint/2010/main" val="240673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BC2C-03F5-4854-B58A-E062CC52929E}"/>
              </a:ext>
            </a:extLst>
          </p:cNvPr>
          <p:cNvSpPr>
            <a:spLocks noGrp="1"/>
          </p:cNvSpPr>
          <p:nvPr>
            <p:ph type="title"/>
          </p:nvPr>
        </p:nvSpPr>
        <p:spPr/>
        <p:txBody>
          <a:bodyPr/>
          <a:lstStyle/>
          <a:p>
            <a:r>
              <a:rPr lang="en-US" b="1" dirty="0">
                <a:solidFill>
                  <a:srgbClr val="C00000"/>
                </a:solidFill>
              </a:rPr>
              <a:t>Directly density-reachable</a:t>
            </a:r>
            <a:endParaRPr lang="en-IN" b="1" dirty="0">
              <a:solidFill>
                <a:srgbClr val="C00000"/>
              </a:solidFill>
            </a:endParaRPr>
          </a:p>
        </p:txBody>
      </p:sp>
      <p:sp>
        <p:nvSpPr>
          <p:cNvPr id="3" name="Content Placeholder 2">
            <a:extLst>
              <a:ext uri="{FF2B5EF4-FFF2-40B4-BE49-F238E27FC236}">
                <a16:creationId xmlns:a16="http://schemas.microsoft.com/office/drawing/2014/main" id="{AC6B1E49-9BCD-44C5-A71C-A7CF4C7E209D}"/>
              </a:ext>
            </a:extLst>
          </p:cNvPr>
          <p:cNvSpPr>
            <a:spLocks noGrp="1"/>
          </p:cNvSpPr>
          <p:nvPr>
            <p:ph idx="1"/>
          </p:nvPr>
        </p:nvSpPr>
        <p:spPr/>
        <p:txBody>
          <a:bodyPr/>
          <a:lstStyle/>
          <a:p>
            <a:r>
              <a:rPr lang="en-US" dirty="0"/>
              <a:t>A point X is directly density-reachable from point Y w.r.t epsilon, </a:t>
            </a:r>
            <a:r>
              <a:rPr lang="en-US" dirty="0" err="1"/>
              <a:t>minPoints</a:t>
            </a:r>
            <a:r>
              <a:rPr lang="en-US" dirty="0"/>
              <a:t> if,</a:t>
            </a:r>
          </a:p>
          <a:p>
            <a:r>
              <a:rPr lang="en-US" dirty="0"/>
              <a:t>X belongs to the neighborhood of Y, </a:t>
            </a:r>
            <a:r>
              <a:rPr lang="en-US" dirty="0" err="1"/>
              <a:t>i.e</a:t>
            </a:r>
            <a:r>
              <a:rPr lang="en-US" dirty="0"/>
              <a:t>, </a:t>
            </a:r>
            <a:r>
              <a:rPr lang="en-US" dirty="0" err="1"/>
              <a:t>dist</a:t>
            </a:r>
            <a:r>
              <a:rPr lang="en-US" dirty="0"/>
              <a:t>(X, Y) &lt;= epsilon</a:t>
            </a:r>
          </a:p>
          <a:p>
            <a:r>
              <a:rPr lang="en-US" dirty="0"/>
              <a:t>Y is a core point</a:t>
            </a:r>
          </a:p>
          <a:p>
            <a:r>
              <a:rPr lang="en-US" dirty="0"/>
              <a:t>Directly density-reachable concept id asymmetric</a:t>
            </a:r>
          </a:p>
          <a:p>
            <a:endParaRPr lang="en-US" dirty="0"/>
          </a:p>
          <a:p>
            <a:endParaRPr lang="en-IN" dirty="0"/>
          </a:p>
        </p:txBody>
      </p:sp>
      <p:pic>
        <p:nvPicPr>
          <p:cNvPr id="4" name="Picture 3">
            <a:extLst>
              <a:ext uri="{FF2B5EF4-FFF2-40B4-BE49-F238E27FC236}">
                <a16:creationId xmlns:a16="http://schemas.microsoft.com/office/drawing/2014/main" id="{DB5E8399-9109-403B-BC4A-2A9A5A389767}"/>
              </a:ext>
            </a:extLst>
          </p:cNvPr>
          <p:cNvPicPr>
            <a:picLocks noChangeAspect="1"/>
          </p:cNvPicPr>
          <p:nvPr/>
        </p:nvPicPr>
        <p:blipFill>
          <a:blip r:embed="rId2"/>
          <a:stretch>
            <a:fillRect/>
          </a:stretch>
        </p:blipFill>
        <p:spPr>
          <a:xfrm>
            <a:off x="2171283" y="4207283"/>
            <a:ext cx="2761742" cy="2650717"/>
          </a:xfrm>
          <a:prstGeom prst="rect">
            <a:avLst/>
          </a:prstGeom>
        </p:spPr>
      </p:pic>
      <p:sp>
        <p:nvSpPr>
          <p:cNvPr id="6" name="TextBox 5">
            <a:extLst>
              <a:ext uri="{FF2B5EF4-FFF2-40B4-BE49-F238E27FC236}">
                <a16:creationId xmlns:a16="http://schemas.microsoft.com/office/drawing/2014/main" id="{880FB74F-322A-406B-92FB-453E537EA7D7}"/>
              </a:ext>
            </a:extLst>
          </p:cNvPr>
          <p:cNvSpPr txBox="1"/>
          <p:nvPr/>
        </p:nvSpPr>
        <p:spPr>
          <a:xfrm>
            <a:off x="5160145" y="4592831"/>
            <a:ext cx="6094520" cy="646331"/>
          </a:xfrm>
          <a:prstGeom prst="rect">
            <a:avLst/>
          </a:prstGeom>
          <a:noFill/>
        </p:spPr>
        <p:txBody>
          <a:bodyPr wrap="square">
            <a:spAutoFit/>
          </a:bodyPr>
          <a:lstStyle/>
          <a:p>
            <a:r>
              <a:rPr lang="en-US" dirty="0"/>
              <a:t>Here, X is directly density-reachable from Y, but vice versa is not valid.</a:t>
            </a:r>
            <a:endParaRPr lang="en-IN" dirty="0"/>
          </a:p>
        </p:txBody>
      </p:sp>
    </p:spTree>
    <p:extLst>
      <p:ext uri="{BB962C8B-B14F-4D97-AF65-F5344CB8AC3E}">
        <p14:creationId xmlns:p14="http://schemas.microsoft.com/office/powerpoint/2010/main" val="2675233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B03B-581C-4494-8509-B14D12C4EAE2}"/>
              </a:ext>
            </a:extLst>
          </p:cNvPr>
          <p:cNvSpPr>
            <a:spLocks noGrp="1"/>
          </p:cNvSpPr>
          <p:nvPr>
            <p:ph type="title"/>
          </p:nvPr>
        </p:nvSpPr>
        <p:spPr/>
        <p:txBody>
          <a:bodyPr/>
          <a:lstStyle/>
          <a:p>
            <a:r>
              <a:rPr lang="en-US" b="1" dirty="0">
                <a:solidFill>
                  <a:srgbClr val="222222"/>
                </a:solidFill>
                <a:latin typeface="Lato" panose="020F0502020204030203" pitchFamily="34" charset="0"/>
              </a:rPr>
              <a:t>D</a:t>
            </a:r>
            <a:r>
              <a:rPr lang="en-US" b="1" i="0" dirty="0">
                <a:solidFill>
                  <a:srgbClr val="222222"/>
                </a:solidFill>
                <a:effectLst/>
                <a:latin typeface="Lato" panose="020F0502020204030203" pitchFamily="34" charset="0"/>
              </a:rPr>
              <a:t>ensity-reachable</a:t>
            </a:r>
            <a:endParaRPr lang="en-IN" dirty="0"/>
          </a:p>
        </p:txBody>
      </p:sp>
      <p:sp>
        <p:nvSpPr>
          <p:cNvPr id="3" name="Content Placeholder 2">
            <a:extLst>
              <a:ext uri="{FF2B5EF4-FFF2-40B4-BE49-F238E27FC236}">
                <a16:creationId xmlns:a16="http://schemas.microsoft.com/office/drawing/2014/main" id="{F34A876E-A893-4929-9BCB-5D1AB74DFD95}"/>
              </a:ext>
            </a:extLst>
          </p:cNvPr>
          <p:cNvSpPr>
            <a:spLocks noGrp="1"/>
          </p:cNvSpPr>
          <p:nvPr>
            <p:ph idx="1"/>
          </p:nvPr>
        </p:nvSpPr>
        <p:spPr>
          <a:xfrm>
            <a:off x="838199" y="1825624"/>
            <a:ext cx="10515600" cy="4351338"/>
          </a:xfrm>
        </p:spPr>
        <p:txBody>
          <a:bodyPr/>
          <a:lstStyle/>
          <a:p>
            <a:pPr algn="just"/>
            <a:r>
              <a:rPr lang="en-US" b="0" i="0" dirty="0">
                <a:solidFill>
                  <a:srgbClr val="222222"/>
                </a:solidFill>
                <a:effectLst/>
                <a:latin typeface="Lato" panose="020F0502020204030203" pitchFamily="34" charset="0"/>
              </a:rPr>
              <a:t>A point </a:t>
            </a:r>
            <a:r>
              <a:rPr lang="en-US" b="1" i="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is </a:t>
            </a:r>
            <a:r>
              <a:rPr lang="en-US" b="1" i="0" dirty="0">
                <a:solidFill>
                  <a:srgbClr val="222222"/>
                </a:solidFill>
                <a:effectLst/>
                <a:latin typeface="Lato" panose="020F0502020204030203" pitchFamily="34" charset="0"/>
              </a:rPr>
              <a:t>density-reachable</a:t>
            </a:r>
            <a:r>
              <a:rPr lang="en-US" b="0" i="0" dirty="0">
                <a:solidFill>
                  <a:srgbClr val="222222"/>
                </a:solidFill>
                <a:effectLst/>
                <a:latin typeface="Lato" panose="020F0502020204030203" pitchFamily="34" charset="0"/>
              </a:rPr>
              <a:t> from point </a:t>
            </a:r>
            <a:r>
              <a:rPr lang="en-US" b="1" i="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 w.r.t </a:t>
            </a:r>
            <a:r>
              <a:rPr lang="en-US" b="0" i="1" dirty="0">
                <a:solidFill>
                  <a:srgbClr val="222222"/>
                </a:solidFill>
                <a:effectLst/>
                <a:latin typeface="Lato" panose="020F0502020204030203" pitchFamily="34" charset="0"/>
              </a:rPr>
              <a:t>epsilon, </a:t>
            </a:r>
            <a:r>
              <a:rPr lang="en-US" b="0" i="1" dirty="0" err="1">
                <a:solidFill>
                  <a:srgbClr val="222222"/>
                </a:solidFill>
                <a:effectLst/>
                <a:latin typeface="Lato" panose="020F0502020204030203" pitchFamily="34" charset="0"/>
              </a:rPr>
              <a:t>minPoints</a:t>
            </a:r>
            <a:r>
              <a:rPr lang="en-US" b="0" i="0" dirty="0">
                <a:solidFill>
                  <a:srgbClr val="222222"/>
                </a:solidFill>
                <a:effectLst/>
                <a:latin typeface="Lato" panose="020F0502020204030203" pitchFamily="34" charset="0"/>
              </a:rPr>
              <a:t> if there is a chain of points p1, p2, p3, …, </a:t>
            </a:r>
            <a:r>
              <a:rPr lang="en-US" b="0" i="0" dirty="0" err="1">
                <a:solidFill>
                  <a:srgbClr val="222222"/>
                </a:solidFill>
                <a:effectLst/>
                <a:latin typeface="Lato" panose="020F0502020204030203" pitchFamily="34" charset="0"/>
              </a:rPr>
              <a:t>pn</a:t>
            </a:r>
            <a:r>
              <a:rPr lang="en-US" b="0" i="0" dirty="0">
                <a:solidFill>
                  <a:srgbClr val="222222"/>
                </a:solidFill>
                <a:effectLst/>
                <a:latin typeface="Lato" panose="020F0502020204030203" pitchFamily="34" charset="0"/>
              </a:rPr>
              <a:t> and p1=</a:t>
            </a:r>
            <a:r>
              <a:rPr lang="en-US" b="1" i="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and </a:t>
            </a:r>
            <a:r>
              <a:rPr lang="en-US" b="0" i="0" dirty="0" err="1">
                <a:solidFill>
                  <a:srgbClr val="222222"/>
                </a:solidFill>
                <a:effectLst/>
                <a:latin typeface="Lato" panose="020F0502020204030203" pitchFamily="34" charset="0"/>
              </a:rPr>
              <a:t>pn</a:t>
            </a:r>
            <a:r>
              <a:rPr lang="en-US" b="0" i="0" dirty="0">
                <a:solidFill>
                  <a:srgbClr val="222222"/>
                </a:solidFill>
                <a:effectLst/>
                <a:latin typeface="Lato" panose="020F0502020204030203" pitchFamily="34" charset="0"/>
              </a:rPr>
              <a:t>=</a:t>
            </a:r>
            <a:r>
              <a:rPr lang="en-US" b="1" i="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 such that pi+1 is directly density-reachable from pi. Density-reachable concept is symmetric.</a:t>
            </a:r>
          </a:p>
          <a:p>
            <a:endParaRPr lang="en-US" dirty="0">
              <a:solidFill>
                <a:srgbClr val="222222"/>
              </a:solidFill>
              <a:latin typeface="Lato" panose="020F0502020204030203" pitchFamily="34" charset="0"/>
            </a:endParaRPr>
          </a:p>
          <a:p>
            <a:endParaRPr lang="en-IN" dirty="0"/>
          </a:p>
        </p:txBody>
      </p:sp>
      <p:pic>
        <p:nvPicPr>
          <p:cNvPr id="10242" name="Picture 2" descr="density reachable">
            <a:extLst>
              <a:ext uri="{FF2B5EF4-FFF2-40B4-BE49-F238E27FC236}">
                <a16:creationId xmlns:a16="http://schemas.microsoft.com/office/drawing/2014/main" id="{1F4B3CA6-075F-4AF7-A8A3-CD9D5AD05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38554"/>
            <a:ext cx="4165300" cy="3153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403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695151" y="290188"/>
            <a:ext cx="8801697" cy="6025534"/>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Date Placeholder 3">
            <a:extLst>
              <a:ext uri="{FF2B5EF4-FFF2-40B4-BE49-F238E27FC236}">
                <a16:creationId xmlns:a16="http://schemas.microsoft.com/office/drawing/2014/main" id="{7E55A394-497E-48C0-86DE-3982F348E65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01136E9-572D-4B30-9299-D2811FFB59A7}" type="datetime4">
              <a:rPr lang="en-US" altLang="en-US" sz="1200"/>
              <a:pPr eaLnBrk="1" hangingPunct="1"/>
              <a:t>December 8, 2023</a:t>
            </a:fld>
            <a:endParaRPr lang="en-US" altLang="en-US" sz="1200"/>
          </a:p>
        </p:txBody>
      </p:sp>
      <p:sp>
        <p:nvSpPr>
          <p:cNvPr id="70659" name="Footer Placeholder 4">
            <a:extLst>
              <a:ext uri="{FF2B5EF4-FFF2-40B4-BE49-F238E27FC236}">
                <a16:creationId xmlns:a16="http://schemas.microsoft.com/office/drawing/2014/main" id="{7047C39A-DA09-406F-A30B-898F17F7AF2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t>Data Mining: Concepts and Techniques</a:t>
            </a:r>
          </a:p>
        </p:txBody>
      </p:sp>
      <p:sp>
        <p:nvSpPr>
          <p:cNvPr id="70660" name="Slide Number Placeholder 5">
            <a:extLst>
              <a:ext uri="{FF2B5EF4-FFF2-40B4-BE49-F238E27FC236}">
                <a16:creationId xmlns:a16="http://schemas.microsoft.com/office/drawing/2014/main" id="{33D6FABF-09AA-4D1D-97FA-69F468501D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654EAA1-DA26-4FD8-90E1-791708F85C37}" type="slidenum">
              <a:rPr lang="en-US" altLang="en-US" sz="1200"/>
              <a:pPr eaLnBrk="1" hangingPunct="1"/>
              <a:t>25</a:t>
            </a:fld>
            <a:endParaRPr lang="en-US" altLang="en-US" sz="1200"/>
          </a:p>
        </p:txBody>
      </p:sp>
      <p:sp>
        <p:nvSpPr>
          <p:cNvPr id="70661" name="Rectangle 1026">
            <a:extLst>
              <a:ext uri="{FF2B5EF4-FFF2-40B4-BE49-F238E27FC236}">
                <a16:creationId xmlns:a16="http://schemas.microsoft.com/office/drawing/2014/main" id="{8E087CA3-4C7B-4A3A-B36E-878151DFC6FB}"/>
              </a:ext>
            </a:extLst>
          </p:cNvPr>
          <p:cNvSpPr>
            <a:spLocks noGrp="1" noChangeArrowheads="1"/>
          </p:cNvSpPr>
          <p:nvPr>
            <p:ph type="title"/>
          </p:nvPr>
        </p:nvSpPr>
        <p:spPr>
          <a:xfrm>
            <a:off x="1524000" y="381000"/>
            <a:ext cx="9144000" cy="838200"/>
          </a:xfrm>
          <a:noFill/>
        </p:spPr>
        <p:txBody>
          <a:bodyPr vert="horz" lIns="92075" tIns="46038" rIns="92075" bIns="46038" rtlCol="0" anchor="ctr">
            <a:normAutofit/>
          </a:bodyPr>
          <a:lstStyle/>
          <a:p>
            <a:pPr eaLnBrk="1" hangingPunct="1"/>
            <a:r>
              <a:rPr lang="en-US" altLang="zh-CN" sz="3200">
                <a:ea typeface="SimSun" panose="02010600030101010101" pitchFamily="2" charset="-122"/>
              </a:rPr>
              <a:t>Density-Reachable and Density-Connected</a:t>
            </a:r>
          </a:p>
        </p:txBody>
      </p:sp>
      <p:sp>
        <p:nvSpPr>
          <p:cNvPr id="70662" name="Rectangle 1027">
            <a:extLst>
              <a:ext uri="{FF2B5EF4-FFF2-40B4-BE49-F238E27FC236}">
                <a16:creationId xmlns:a16="http://schemas.microsoft.com/office/drawing/2014/main" id="{6567937A-78EF-4F13-8D18-5EF317EB4832}"/>
              </a:ext>
            </a:extLst>
          </p:cNvPr>
          <p:cNvSpPr>
            <a:spLocks noGrp="1" noChangeArrowheads="1"/>
          </p:cNvSpPr>
          <p:nvPr>
            <p:ph type="body" idx="1"/>
          </p:nvPr>
        </p:nvSpPr>
        <p:spPr>
          <a:xfrm>
            <a:off x="1752600" y="1447800"/>
            <a:ext cx="5638800" cy="5029200"/>
          </a:xfrm>
          <a:noFill/>
        </p:spPr>
        <p:txBody>
          <a:bodyPr vert="horz" lIns="92075" tIns="46038" rIns="92075" bIns="46038" rtlCol="0">
            <a:normAutofit/>
          </a:bodyPr>
          <a:lstStyle/>
          <a:p>
            <a:pPr eaLnBrk="1" hangingPunct="1">
              <a:spcBef>
                <a:spcPct val="50000"/>
              </a:spcBef>
            </a:pPr>
            <a:r>
              <a:rPr lang="en-US" altLang="zh-CN" sz="2400" dirty="0">
                <a:solidFill>
                  <a:srgbClr val="C00000"/>
                </a:solidFill>
                <a:ea typeface="SimSun" panose="02010600030101010101" pitchFamily="2" charset="-122"/>
              </a:rPr>
              <a:t>Density-reachable: </a:t>
            </a:r>
          </a:p>
          <a:p>
            <a:pPr lvl="1" eaLnBrk="1" hangingPunct="1">
              <a:spcBef>
                <a:spcPct val="50000"/>
              </a:spcBef>
            </a:pPr>
            <a:r>
              <a:rPr lang="en-US" altLang="zh-CN" dirty="0">
                <a:ea typeface="SimSun" panose="02010600030101010101" pitchFamily="2" charset="-122"/>
              </a:rPr>
              <a:t>A point </a:t>
            </a:r>
            <a:r>
              <a:rPr lang="en-US" altLang="zh-CN" i="1" dirty="0">
                <a:ea typeface="SimSun" panose="02010600030101010101" pitchFamily="2" charset="-122"/>
              </a:rPr>
              <a:t>p</a:t>
            </a:r>
            <a:r>
              <a:rPr lang="en-US" altLang="zh-CN" dirty="0">
                <a:ea typeface="SimSun" panose="02010600030101010101" pitchFamily="2" charset="-122"/>
              </a:rPr>
              <a:t> is </a:t>
            </a:r>
            <a:r>
              <a:rPr lang="en-US" altLang="zh-CN" dirty="0">
                <a:solidFill>
                  <a:schemeClr val="hlink"/>
                </a:solidFill>
                <a:ea typeface="SimSun" panose="02010600030101010101" pitchFamily="2" charset="-122"/>
              </a:rPr>
              <a:t>density-reachable</a:t>
            </a:r>
            <a:r>
              <a:rPr lang="en-US" altLang="zh-CN" dirty="0">
                <a:ea typeface="SimSun" panose="02010600030101010101" pitchFamily="2" charset="-122"/>
              </a:rPr>
              <a:t> from a point </a:t>
            </a:r>
            <a:r>
              <a:rPr lang="en-US" altLang="zh-CN" i="1" dirty="0">
                <a:ea typeface="SimSun" panose="02010600030101010101" pitchFamily="2" charset="-122"/>
              </a:rPr>
              <a:t>q</a:t>
            </a:r>
            <a:r>
              <a:rPr lang="en-US" altLang="zh-CN" dirty="0">
                <a:ea typeface="SimSun" panose="02010600030101010101" pitchFamily="2" charset="-122"/>
              </a:rPr>
              <a:t> </a:t>
            </a:r>
            <a:r>
              <a:rPr lang="en-US" altLang="zh-CN" dirty="0" err="1">
                <a:ea typeface="SimSun" panose="02010600030101010101" pitchFamily="2" charset="-122"/>
              </a:rPr>
              <a:t>w.r.t.</a:t>
            </a:r>
            <a:r>
              <a:rPr lang="en-US" altLang="zh-CN" dirty="0">
                <a:ea typeface="SimSun" panose="02010600030101010101" pitchFamily="2" charset="-122"/>
              </a:rPr>
              <a:t> </a:t>
            </a:r>
            <a:r>
              <a:rPr lang="en-US" altLang="zh-CN" i="1" dirty="0">
                <a:ea typeface="SimSun" panose="02010600030101010101" pitchFamily="2" charset="-122"/>
              </a:rPr>
              <a:t>Eps</a:t>
            </a:r>
            <a:r>
              <a:rPr lang="en-US" altLang="zh-CN" dirty="0">
                <a:ea typeface="SimSun" panose="02010600030101010101" pitchFamily="2" charset="-122"/>
              </a:rPr>
              <a:t>, </a:t>
            </a:r>
            <a:r>
              <a:rPr lang="en-US" altLang="zh-CN" i="1" dirty="0" err="1">
                <a:ea typeface="SimSun" panose="02010600030101010101" pitchFamily="2" charset="-122"/>
              </a:rPr>
              <a:t>MinPts</a:t>
            </a:r>
            <a:r>
              <a:rPr lang="en-US" altLang="zh-CN" dirty="0">
                <a:ea typeface="SimSun" panose="02010600030101010101" pitchFamily="2" charset="-122"/>
              </a:rPr>
              <a:t> if there is a chain of points </a:t>
            </a:r>
            <a:r>
              <a:rPr lang="en-US" altLang="zh-CN" i="1" dirty="0">
                <a:ea typeface="SimSun" panose="02010600030101010101" pitchFamily="2" charset="-122"/>
              </a:rPr>
              <a:t>p</a:t>
            </a:r>
            <a:r>
              <a:rPr lang="en-US" altLang="zh-CN" i="1" baseline="-25000" dirty="0">
                <a:ea typeface="SimSun" panose="02010600030101010101" pitchFamily="2" charset="-122"/>
              </a:rPr>
              <a:t>1</a:t>
            </a:r>
            <a:r>
              <a:rPr lang="en-US" altLang="zh-CN" dirty="0">
                <a:ea typeface="SimSun" panose="02010600030101010101" pitchFamily="2" charset="-122"/>
              </a:rPr>
              <a:t>, </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 </a:t>
            </a:r>
            <a:r>
              <a:rPr lang="en-US" altLang="zh-CN" i="1" dirty="0" err="1">
                <a:ea typeface="SimSun" panose="02010600030101010101" pitchFamily="2" charset="-122"/>
              </a:rPr>
              <a:t>p</a:t>
            </a:r>
            <a:r>
              <a:rPr lang="en-US" altLang="zh-CN" i="1" baseline="-25000" dirty="0" err="1">
                <a:ea typeface="SimSun" panose="02010600030101010101" pitchFamily="2" charset="-122"/>
              </a:rPr>
              <a:t>n</a:t>
            </a:r>
            <a:r>
              <a:rPr lang="en-US" altLang="zh-CN" dirty="0">
                <a:ea typeface="SimSun" panose="02010600030101010101" pitchFamily="2" charset="-122"/>
              </a:rPr>
              <a:t>, </a:t>
            </a:r>
            <a:r>
              <a:rPr lang="en-US" altLang="zh-CN" i="1" dirty="0">
                <a:ea typeface="SimSun" panose="02010600030101010101" pitchFamily="2" charset="-122"/>
              </a:rPr>
              <a:t>p</a:t>
            </a:r>
            <a:r>
              <a:rPr lang="en-US" altLang="zh-CN" i="1" baseline="-25000" dirty="0">
                <a:ea typeface="SimSun" panose="02010600030101010101" pitchFamily="2" charset="-122"/>
              </a:rPr>
              <a:t>1</a:t>
            </a:r>
            <a:r>
              <a:rPr lang="en-US" altLang="zh-CN" dirty="0">
                <a:ea typeface="SimSun" panose="02010600030101010101" pitchFamily="2" charset="-122"/>
              </a:rPr>
              <a:t> = </a:t>
            </a:r>
            <a:r>
              <a:rPr lang="en-US" altLang="zh-CN" i="1" dirty="0">
                <a:ea typeface="SimSun" panose="02010600030101010101" pitchFamily="2" charset="-122"/>
              </a:rPr>
              <a:t>q</a:t>
            </a:r>
            <a:r>
              <a:rPr lang="en-US" altLang="zh-CN" dirty="0">
                <a:ea typeface="SimSun" panose="02010600030101010101" pitchFamily="2" charset="-122"/>
              </a:rPr>
              <a:t>, </a:t>
            </a:r>
            <a:r>
              <a:rPr lang="en-US" altLang="zh-CN" i="1" dirty="0" err="1">
                <a:ea typeface="SimSun" panose="02010600030101010101" pitchFamily="2" charset="-122"/>
              </a:rPr>
              <a:t>p</a:t>
            </a:r>
            <a:r>
              <a:rPr lang="en-US" altLang="zh-CN" i="1" baseline="-25000" dirty="0" err="1">
                <a:ea typeface="SimSun" panose="02010600030101010101" pitchFamily="2" charset="-122"/>
              </a:rPr>
              <a:t>n</a:t>
            </a:r>
            <a:r>
              <a:rPr lang="en-US" altLang="zh-CN" dirty="0">
                <a:ea typeface="SimSun" panose="02010600030101010101" pitchFamily="2" charset="-122"/>
              </a:rPr>
              <a:t> = </a:t>
            </a:r>
            <a:r>
              <a:rPr lang="en-US" altLang="zh-CN" i="1" dirty="0">
                <a:ea typeface="SimSun" panose="02010600030101010101" pitchFamily="2" charset="-122"/>
              </a:rPr>
              <a:t>p</a:t>
            </a:r>
            <a:r>
              <a:rPr lang="en-US" altLang="zh-CN" dirty="0">
                <a:ea typeface="SimSun" panose="02010600030101010101" pitchFamily="2" charset="-122"/>
              </a:rPr>
              <a:t> such that </a:t>
            </a:r>
            <a:r>
              <a:rPr lang="en-US" altLang="zh-CN" i="1" dirty="0">
                <a:ea typeface="SimSun" panose="02010600030101010101" pitchFamily="2" charset="-122"/>
              </a:rPr>
              <a:t>p</a:t>
            </a:r>
            <a:r>
              <a:rPr lang="en-US" altLang="zh-CN" i="1" baseline="-25000" dirty="0">
                <a:ea typeface="SimSun" panose="02010600030101010101" pitchFamily="2" charset="-122"/>
              </a:rPr>
              <a:t>i+1</a:t>
            </a:r>
            <a:r>
              <a:rPr lang="en-US" altLang="zh-CN" dirty="0">
                <a:ea typeface="SimSun" panose="02010600030101010101" pitchFamily="2" charset="-122"/>
              </a:rPr>
              <a:t> is directly density-reachable from </a:t>
            </a:r>
            <a:r>
              <a:rPr lang="en-US" altLang="zh-CN" i="1" dirty="0">
                <a:ea typeface="SimSun" panose="02010600030101010101" pitchFamily="2" charset="-122"/>
              </a:rPr>
              <a:t>p</a:t>
            </a:r>
            <a:r>
              <a:rPr lang="en-US" altLang="zh-CN" i="1" baseline="-25000" dirty="0">
                <a:ea typeface="SimSun" panose="02010600030101010101" pitchFamily="2" charset="-122"/>
              </a:rPr>
              <a:t>i</a:t>
            </a:r>
            <a:r>
              <a:rPr lang="en-US" altLang="zh-CN" dirty="0">
                <a:ea typeface="SimSun" panose="02010600030101010101" pitchFamily="2" charset="-122"/>
              </a:rPr>
              <a:t>	</a:t>
            </a:r>
          </a:p>
          <a:p>
            <a:pPr eaLnBrk="1" hangingPunct="1">
              <a:spcBef>
                <a:spcPct val="50000"/>
              </a:spcBef>
            </a:pPr>
            <a:r>
              <a:rPr lang="en-US" altLang="zh-CN" sz="2400" dirty="0">
                <a:solidFill>
                  <a:srgbClr val="C00000"/>
                </a:solidFill>
                <a:ea typeface="SimSun" panose="02010600030101010101" pitchFamily="2" charset="-122"/>
              </a:rPr>
              <a:t>Density-connected</a:t>
            </a:r>
          </a:p>
          <a:p>
            <a:pPr lvl="1" eaLnBrk="1" hangingPunct="1">
              <a:spcBef>
                <a:spcPct val="50000"/>
              </a:spcBef>
            </a:pPr>
            <a:r>
              <a:rPr lang="en-US" altLang="zh-CN" dirty="0">
                <a:ea typeface="SimSun" panose="02010600030101010101" pitchFamily="2" charset="-122"/>
              </a:rPr>
              <a:t>A point </a:t>
            </a:r>
            <a:r>
              <a:rPr lang="en-US" altLang="zh-CN" i="1" dirty="0">
                <a:ea typeface="SimSun" panose="02010600030101010101" pitchFamily="2" charset="-122"/>
              </a:rPr>
              <a:t>p</a:t>
            </a:r>
            <a:r>
              <a:rPr lang="en-US" altLang="zh-CN" dirty="0">
                <a:ea typeface="SimSun" panose="02010600030101010101" pitchFamily="2" charset="-122"/>
              </a:rPr>
              <a:t> is </a:t>
            </a:r>
            <a:r>
              <a:rPr lang="en-US" altLang="zh-CN" dirty="0">
                <a:solidFill>
                  <a:schemeClr val="hlink"/>
                </a:solidFill>
                <a:ea typeface="SimSun" panose="02010600030101010101" pitchFamily="2" charset="-122"/>
              </a:rPr>
              <a:t>density-connected</a:t>
            </a:r>
            <a:r>
              <a:rPr lang="en-US" altLang="zh-CN" dirty="0">
                <a:ea typeface="SimSun" panose="02010600030101010101" pitchFamily="2" charset="-122"/>
              </a:rPr>
              <a:t> to a point </a:t>
            </a:r>
            <a:r>
              <a:rPr lang="en-US" altLang="zh-CN" i="1" dirty="0">
                <a:ea typeface="SimSun" panose="02010600030101010101" pitchFamily="2" charset="-122"/>
              </a:rPr>
              <a:t>q</a:t>
            </a:r>
            <a:r>
              <a:rPr lang="en-US" altLang="zh-CN" dirty="0">
                <a:ea typeface="SimSun" panose="02010600030101010101" pitchFamily="2" charset="-122"/>
              </a:rPr>
              <a:t> </a:t>
            </a:r>
            <a:r>
              <a:rPr lang="en-US" altLang="zh-CN" dirty="0" err="1">
                <a:ea typeface="SimSun" panose="02010600030101010101" pitchFamily="2" charset="-122"/>
              </a:rPr>
              <a:t>w.r.t.</a:t>
            </a:r>
            <a:r>
              <a:rPr lang="en-US" altLang="zh-CN" dirty="0">
                <a:ea typeface="SimSun" panose="02010600030101010101" pitchFamily="2" charset="-122"/>
              </a:rPr>
              <a:t> </a:t>
            </a:r>
            <a:r>
              <a:rPr lang="en-US" altLang="zh-CN" i="1" dirty="0">
                <a:ea typeface="SimSun" panose="02010600030101010101" pitchFamily="2" charset="-122"/>
              </a:rPr>
              <a:t>Eps</a:t>
            </a:r>
            <a:r>
              <a:rPr lang="en-US" altLang="zh-CN" dirty="0">
                <a:ea typeface="SimSun" panose="02010600030101010101" pitchFamily="2" charset="-122"/>
              </a:rPr>
              <a:t>, </a:t>
            </a:r>
            <a:r>
              <a:rPr lang="en-US" altLang="zh-CN" i="1" dirty="0" err="1">
                <a:ea typeface="SimSun" panose="02010600030101010101" pitchFamily="2" charset="-122"/>
              </a:rPr>
              <a:t>MinPts</a:t>
            </a:r>
            <a:r>
              <a:rPr lang="en-US" altLang="zh-CN" dirty="0">
                <a:ea typeface="SimSun" panose="02010600030101010101" pitchFamily="2" charset="-122"/>
              </a:rPr>
              <a:t> if there is a point </a:t>
            </a:r>
            <a:r>
              <a:rPr lang="en-US" altLang="zh-CN" i="1" dirty="0">
                <a:ea typeface="SimSun" panose="02010600030101010101" pitchFamily="2" charset="-122"/>
              </a:rPr>
              <a:t>o </a:t>
            </a:r>
            <a:r>
              <a:rPr lang="en-US" altLang="zh-CN" dirty="0">
                <a:ea typeface="SimSun" panose="02010600030101010101" pitchFamily="2" charset="-122"/>
              </a:rPr>
              <a:t>such that both, </a:t>
            </a:r>
            <a:r>
              <a:rPr lang="en-US" altLang="zh-CN" i="1" dirty="0">
                <a:solidFill>
                  <a:srgbClr val="C00000"/>
                </a:solidFill>
                <a:ea typeface="SimSun" panose="02010600030101010101" pitchFamily="2" charset="-122"/>
              </a:rPr>
              <a:t>p</a:t>
            </a:r>
            <a:r>
              <a:rPr lang="en-US" altLang="zh-CN" dirty="0">
                <a:solidFill>
                  <a:srgbClr val="C00000"/>
                </a:solidFill>
                <a:ea typeface="SimSun" panose="02010600030101010101" pitchFamily="2" charset="-122"/>
              </a:rPr>
              <a:t> and </a:t>
            </a:r>
            <a:r>
              <a:rPr lang="en-US" altLang="zh-CN" i="1" dirty="0">
                <a:solidFill>
                  <a:srgbClr val="C00000"/>
                </a:solidFill>
                <a:ea typeface="SimSun" panose="02010600030101010101" pitchFamily="2" charset="-122"/>
              </a:rPr>
              <a:t>q</a:t>
            </a:r>
            <a:r>
              <a:rPr lang="en-US" altLang="zh-CN" dirty="0">
                <a:solidFill>
                  <a:srgbClr val="C00000"/>
                </a:solidFill>
                <a:ea typeface="SimSun" panose="02010600030101010101" pitchFamily="2" charset="-122"/>
              </a:rPr>
              <a:t> are density-reachable from </a:t>
            </a:r>
            <a:r>
              <a:rPr lang="en-US" altLang="zh-CN" i="1" dirty="0">
                <a:solidFill>
                  <a:srgbClr val="C00000"/>
                </a:solidFill>
                <a:ea typeface="SimSun" panose="02010600030101010101" pitchFamily="2" charset="-122"/>
              </a:rPr>
              <a:t>o</a:t>
            </a:r>
            <a:r>
              <a:rPr lang="en-US" altLang="zh-CN" dirty="0">
                <a:solidFill>
                  <a:srgbClr val="C00000"/>
                </a:solidFill>
                <a:ea typeface="SimSun" panose="02010600030101010101" pitchFamily="2" charset="-122"/>
              </a:rPr>
              <a:t> </a:t>
            </a:r>
            <a:r>
              <a:rPr lang="en-US" altLang="zh-CN" dirty="0" err="1">
                <a:ea typeface="SimSun" panose="02010600030101010101" pitchFamily="2" charset="-122"/>
              </a:rPr>
              <a:t>w.r.t.</a:t>
            </a:r>
            <a:r>
              <a:rPr lang="en-US" altLang="zh-CN" dirty="0">
                <a:ea typeface="SimSun" panose="02010600030101010101" pitchFamily="2" charset="-122"/>
              </a:rPr>
              <a:t> </a:t>
            </a:r>
            <a:r>
              <a:rPr lang="en-US" altLang="zh-CN" i="1" dirty="0">
                <a:ea typeface="SimSun" panose="02010600030101010101" pitchFamily="2" charset="-122"/>
              </a:rPr>
              <a:t>Eps</a:t>
            </a:r>
            <a:r>
              <a:rPr lang="en-US" altLang="zh-CN" dirty="0">
                <a:ea typeface="SimSun" panose="02010600030101010101" pitchFamily="2" charset="-122"/>
              </a:rPr>
              <a:t> and </a:t>
            </a:r>
            <a:r>
              <a:rPr lang="en-US" altLang="zh-CN" i="1" dirty="0" err="1">
                <a:ea typeface="SimSun" panose="02010600030101010101" pitchFamily="2" charset="-122"/>
              </a:rPr>
              <a:t>MinPts</a:t>
            </a:r>
            <a:r>
              <a:rPr lang="en-US" altLang="zh-CN" i="1" dirty="0">
                <a:ea typeface="SimSun" panose="02010600030101010101" pitchFamily="2" charset="-122"/>
              </a:rPr>
              <a:t>.</a:t>
            </a:r>
            <a:endParaRPr lang="en-US" altLang="zh-CN" dirty="0">
              <a:ea typeface="SimSun" panose="02010600030101010101" pitchFamily="2" charset="-122"/>
            </a:endParaRPr>
          </a:p>
        </p:txBody>
      </p:sp>
      <p:sp>
        <p:nvSpPr>
          <p:cNvPr id="70663" name="Oval 1028">
            <a:extLst>
              <a:ext uri="{FF2B5EF4-FFF2-40B4-BE49-F238E27FC236}">
                <a16:creationId xmlns:a16="http://schemas.microsoft.com/office/drawing/2014/main" id="{CCB27029-3A6F-4B02-963F-1E3D051F3418}"/>
              </a:ext>
            </a:extLst>
          </p:cNvPr>
          <p:cNvSpPr>
            <a:spLocks noChangeArrowheads="1"/>
          </p:cNvSpPr>
          <p:nvPr/>
        </p:nvSpPr>
        <p:spPr bwMode="auto">
          <a:xfrm>
            <a:off x="85439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64" name="Oval 1029">
            <a:extLst>
              <a:ext uri="{FF2B5EF4-FFF2-40B4-BE49-F238E27FC236}">
                <a16:creationId xmlns:a16="http://schemas.microsoft.com/office/drawing/2014/main" id="{91FF3390-5980-44CA-A253-3B14E166246D}"/>
              </a:ext>
            </a:extLst>
          </p:cNvPr>
          <p:cNvSpPr>
            <a:spLocks noChangeArrowheads="1"/>
          </p:cNvSpPr>
          <p:nvPr/>
        </p:nvSpPr>
        <p:spPr bwMode="auto">
          <a:xfrm>
            <a:off x="88804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65" name="Oval 1030">
            <a:extLst>
              <a:ext uri="{FF2B5EF4-FFF2-40B4-BE49-F238E27FC236}">
                <a16:creationId xmlns:a16="http://schemas.microsoft.com/office/drawing/2014/main" id="{6241F500-F33E-4949-AE39-43E360B2EE74}"/>
              </a:ext>
            </a:extLst>
          </p:cNvPr>
          <p:cNvSpPr>
            <a:spLocks noChangeArrowheads="1"/>
          </p:cNvSpPr>
          <p:nvPr/>
        </p:nvSpPr>
        <p:spPr bwMode="auto">
          <a:xfrm>
            <a:off x="88804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66" name="Oval 1031">
            <a:extLst>
              <a:ext uri="{FF2B5EF4-FFF2-40B4-BE49-F238E27FC236}">
                <a16:creationId xmlns:a16="http://schemas.microsoft.com/office/drawing/2014/main" id="{59442AD9-AC53-41F6-B6A5-7023EAC309B0}"/>
              </a:ext>
            </a:extLst>
          </p:cNvPr>
          <p:cNvSpPr>
            <a:spLocks noChangeArrowheads="1"/>
          </p:cNvSpPr>
          <p:nvPr/>
        </p:nvSpPr>
        <p:spPr bwMode="auto">
          <a:xfrm>
            <a:off x="84328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67" name="Oval 1032">
            <a:extLst>
              <a:ext uri="{FF2B5EF4-FFF2-40B4-BE49-F238E27FC236}">
                <a16:creationId xmlns:a16="http://schemas.microsoft.com/office/drawing/2014/main" id="{B0111F13-106B-427F-80B1-D91AC1D3752E}"/>
              </a:ext>
            </a:extLst>
          </p:cNvPr>
          <p:cNvSpPr>
            <a:spLocks noChangeArrowheads="1"/>
          </p:cNvSpPr>
          <p:nvPr/>
        </p:nvSpPr>
        <p:spPr bwMode="auto">
          <a:xfrm>
            <a:off x="86566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68" name="Oval 1033">
            <a:extLst>
              <a:ext uri="{FF2B5EF4-FFF2-40B4-BE49-F238E27FC236}">
                <a16:creationId xmlns:a16="http://schemas.microsoft.com/office/drawing/2014/main" id="{5F9B4803-C1D3-4902-BF3A-BFB0090B5B54}"/>
              </a:ext>
            </a:extLst>
          </p:cNvPr>
          <p:cNvSpPr>
            <a:spLocks noChangeArrowheads="1"/>
          </p:cNvSpPr>
          <p:nvPr/>
        </p:nvSpPr>
        <p:spPr bwMode="auto">
          <a:xfrm>
            <a:off x="86566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69" name="Oval 1034">
            <a:extLst>
              <a:ext uri="{FF2B5EF4-FFF2-40B4-BE49-F238E27FC236}">
                <a16:creationId xmlns:a16="http://schemas.microsoft.com/office/drawing/2014/main" id="{95099E51-A0E6-4C4F-A3F2-9BDCD1895B33}"/>
              </a:ext>
            </a:extLst>
          </p:cNvPr>
          <p:cNvSpPr>
            <a:spLocks noChangeArrowheads="1"/>
          </p:cNvSpPr>
          <p:nvPr/>
        </p:nvSpPr>
        <p:spPr bwMode="auto">
          <a:xfrm>
            <a:off x="8991601" y="3017839"/>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70" name="Oval 1035">
            <a:extLst>
              <a:ext uri="{FF2B5EF4-FFF2-40B4-BE49-F238E27FC236}">
                <a16:creationId xmlns:a16="http://schemas.microsoft.com/office/drawing/2014/main" id="{F7EE8A47-CD7A-4B34-805F-56211490CEDB}"/>
              </a:ext>
            </a:extLst>
          </p:cNvPr>
          <p:cNvSpPr>
            <a:spLocks noChangeArrowheads="1"/>
          </p:cNvSpPr>
          <p:nvPr/>
        </p:nvSpPr>
        <p:spPr bwMode="auto">
          <a:xfrm>
            <a:off x="89916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71" name="Oval 1036">
            <a:extLst>
              <a:ext uri="{FF2B5EF4-FFF2-40B4-BE49-F238E27FC236}">
                <a16:creationId xmlns:a16="http://schemas.microsoft.com/office/drawing/2014/main" id="{0B938879-8C50-4C5B-8E58-B4C1F31D72BE}"/>
              </a:ext>
            </a:extLst>
          </p:cNvPr>
          <p:cNvSpPr>
            <a:spLocks noChangeArrowheads="1"/>
          </p:cNvSpPr>
          <p:nvPr/>
        </p:nvSpPr>
        <p:spPr bwMode="auto">
          <a:xfrm>
            <a:off x="96615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72" name="Oval 1037">
            <a:extLst>
              <a:ext uri="{FF2B5EF4-FFF2-40B4-BE49-F238E27FC236}">
                <a16:creationId xmlns:a16="http://schemas.microsoft.com/office/drawing/2014/main" id="{D3D021D0-385E-4C02-8D91-89462E1926F1}"/>
              </a:ext>
            </a:extLst>
          </p:cNvPr>
          <p:cNvSpPr>
            <a:spLocks noChangeArrowheads="1"/>
          </p:cNvSpPr>
          <p:nvPr/>
        </p:nvSpPr>
        <p:spPr bwMode="auto">
          <a:xfrm>
            <a:off x="94392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73" name="Oval 1038">
            <a:extLst>
              <a:ext uri="{FF2B5EF4-FFF2-40B4-BE49-F238E27FC236}">
                <a16:creationId xmlns:a16="http://schemas.microsoft.com/office/drawing/2014/main" id="{B0124CBF-F09E-45A4-AFAD-475379146689}"/>
              </a:ext>
            </a:extLst>
          </p:cNvPr>
          <p:cNvSpPr>
            <a:spLocks noChangeArrowheads="1"/>
          </p:cNvSpPr>
          <p:nvPr/>
        </p:nvSpPr>
        <p:spPr bwMode="auto">
          <a:xfrm>
            <a:off x="88804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74" name="Oval 1039">
            <a:extLst>
              <a:ext uri="{FF2B5EF4-FFF2-40B4-BE49-F238E27FC236}">
                <a16:creationId xmlns:a16="http://schemas.microsoft.com/office/drawing/2014/main" id="{DC4E9B34-60BD-4823-8F32-FBAF5C1F5EF4}"/>
              </a:ext>
            </a:extLst>
          </p:cNvPr>
          <p:cNvSpPr>
            <a:spLocks noChangeArrowheads="1"/>
          </p:cNvSpPr>
          <p:nvPr/>
        </p:nvSpPr>
        <p:spPr bwMode="auto">
          <a:xfrm>
            <a:off x="91027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75" name="Oval 1040">
            <a:extLst>
              <a:ext uri="{FF2B5EF4-FFF2-40B4-BE49-F238E27FC236}">
                <a16:creationId xmlns:a16="http://schemas.microsoft.com/office/drawing/2014/main" id="{A5ED960E-75A3-4B80-8038-3BB3650C2884}"/>
              </a:ext>
            </a:extLst>
          </p:cNvPr>
          <p:cNvSpPr>
            <a:spLocks noChangeArrowheads="1"/>
          </p:cNvSpPr>
          <p:nvPr/>
        </p:nvSpPr>
        <p:spPr bwMode="auto">
          <a:xfrm>
            <a:off x="93265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76" name="Oval 1041">
            <a:extLst>
              <a:ext uri="{FF2B5EF4-FFF2-40B4-BE49-F238E27FC236}">
                <a16:creationId xmlns:a16="http://schemas.microsoft.com/office/drawing/2014/main" id="{10EE6F3B-4D13-4ADF-8693-6C6716A5A554}"/>
              </a:ext>
            </a:extLst>
          </p:cNvPr>
          <p:cNvSpPr>
            <a:spLocks noChangeArrowheads="1"/>
          </p:cNvSpPr>
          <p:nvPr/>
        </p:nvSpPr>
        <p:spPr bwMode="auto">
          <a:xfrm>
            <a:off x="98853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77" name="Oval 1042">
            <a:extLst>
              <a:ext uri="{FF2B5EF4-FFF2-40B4-BE49-F238E27FC236}">
                <a16:creationId xmlns:a16="http://schemas.microsoft.com/office/drawing/2014/main" id="{5B8B790F-0889-4246-BFE1-E13395F7406E}"/>
              </a:ext>
            </a:extLst>
          </p:cNvPr>
          <p:cNvSpPr>
            <a:spLocks noChangeArrowheads="1"/>
          </p:cNvSpPr>
          <p:nvPr/>
        </p:nvSpPr>
        <p:spPr bwMode="auto">
          <a:xfrm>
            <a:off x="8610600" y="2438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78" name="Oval 1043">
            <a:extLst>
              <a:ext uri="{FF2B5EF4-FFF2-40B4-BE49-F238E27FC236}">
                <a16:creationId xmlns:a16="http://schemas.microsoft.com/office/drawing/2014/main" id="{8259BA81-ECDC-41E8-9DE5-AD702499F649}"/>
              </a:ext>
            </a:extLst>
          </p:cNvPr>
          <p:cNvSpPr>
            <a:spLocks noChangeArrowheads="1"/>
          </p:cNvSpPr>
          <p:nvPr/>
        </p:nvSpPr>
        <p:spPr bwMode="auto">
          <a:xfrm>
            <a:off x="7894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79" name="Rectangle 1044">
            <a:extLst>
              <a:ext uri="{FF2B5EF4-FFF2-40B4-BE49-F238E27FC236}">
                <a16:creationId xmlns:a16="http://schemas.microsoft.com/office/drawing/2014/main" id="{2B3E2157-1EF2-4DAE-89E1-C5123DD575FC}"/>
              </a:ext>
            </a:extLst>
          </p:cNvPr>
          <p:cNvSpPr>
            <a:spLocks noChangeArrowheads="1"/>
          </p:cNvSpPr>
          <p:nvPr/>
        </p:nvSpPr>
        <p:spPr bwMode="auto">
          <a:xfrm>
            <a:off x="9493250" y="20510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70680" name="Rectangle 1045">
            <a:extLst>
              <a:ext uri="{FF2B5EF4-FFF2-40B4-BE49-F238E27FC236}">
                <a16:creationId xmlns:a16="http://schemas.microsoft.com/office/drawing/2014/main" id="{8B5B39C2-F7DF-40C5-90B2-988DD72EDE60}"/>
              </a:ext>
            </a:extLst>
          </p:cNvPr>
          <p:cNvSpPr>
            <a:spLocks noChangeArrowheads="1"/>
          </p:cNvSpPr>
          <p:nvPr/>
        </p:nvSpPr>
        <p:spPr bwMode="auto">
          <a:xfrm>
            <a:off x="8121650" y="27368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70681" name="Oval 1046">
            <a:extLst>
              <a:ext uri="{FF2B5EF4-FFF2-40B4-BE49-F238E27FC236}">
                <a16:creationId xmlns:a16="http://schemas.microsoft.com/office/drawing/2014/main" id="{6621898F-0CE3-4559-91F5-0022D03082F8}"/>
              </a:ext>
            </a:extLst>
          </p:cNvPr>
          <p:cNvSpPr>
            <a:spLocks noChangeArrowheads="1"/>
          </p:cNvSpPr>
          <p:nvPr/>
        </p:nvSpPr>
        <p:spPr bwMode="auto">
          <a:xfrm>
            <a:off x="8839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82" name="Rectangle 1047">
            <a:extLst>
              <a:ext uri="{FF2B5EF4-FFF2-40B4-BE49-F238E27FC236}">
                <a16:creationId xmlns:a16="http://schemas.microsoft.com/office/drawing/2014/main" id="{22447C68-20B3-4B3B-81C0-AC19097B14C6}"/>
              </a:ext>
            </a:extLst>
          </p:cNvPr>
          <p:cNvSpPr>
            <a:spLocks noChangeArrowheads="1"/>
          </p:cNvSpPr>
          <p:nvPr/>
        </p:nvSpPr>
        <p:spPr bwMode="auto">
          <a:xfrm>
            <a:off x="8883650" y="2508251"/>
            <a:ext cx="6096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r>
              <a:rPr lang="en-US" altLang="zh-CN" b="1" i="1" baseline="-25000">
                <a:latin typeface="Times New Roman" panose="02020603050405020304" pitchFamily="18" charset="0"/>
                <a:ea typeface="SimSun" panose="02010600030101010101" pitchFamily="2" charset="-122"/>
              </a:rPr>
              <a:t>1</a:t>
            </a:r>
          </a:p>
        </p:txBody>
      </p:sp>
      <p:sp>
        <p:nvSpPr>
          <p:cNvPr id="70683" name="Line 1048">
            <a:extLst>
              <a:ext uri="{FF2B5EF4-FFF2-40B4-BE49-F238E27FC236}">
                <a16:creationId xmlns:a16="http://schemas.microsoft.com/office/drawing/2014/main" id="{A2C3FF8E-E85B-423E-A105-CC528D9D0677}"/>
              </a:ext>
            </a:extLst>
          </p:cNvPr>
          <p:cNvSpPr>
            <a:spLocks noChangeShapeType="1"/>
          </p:cNvSpPr>
          <p:nvPr/>
        </p:nvSpPr>
        <p:spPr bwMode="auto">
          <a:xfrm flipH="1">
            <a:off x="8959850" y="2355850"/>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IN"/>
          </a:p>
        </p:txBody>
      </p:sp>
      <p:grpSp>
        <p:nvGrpSpPr>
          <p:cNvPr id="70684" name="Group 1049">
            <a:extLst>
              <a:ext uri="{FF2B5EF4-FFF2-40B4-BE49-F238E27FC236}">
                <a16:creationId xmlns:a16="http://schemas.microsoft.com/office/drawing/2014/main" id="{86E68DBC-1CA8-4D6B-B7CD-2671860617FD}"/>
              </a:ext>
            </a:extLst>
          </p:cNvPr>
          <p:cNvGrpSpPr>
            <a:grpSpLocks/>
          </p:cNvGrpSpPr>
          <p:nvPr/>
        </p:nvGrpSpPr>
        <p:grpSpPr bwMode="auto">
          <a:xfrm>
            <a:off x="7391400" y="4343400"/>
            <a:ext cx="2863850" cy="1638300"/>
            <a:chOff x="3428" y="2740"/>
            <a:chExt cx="1804" cy="1032"/>
          </a:xfrm>
        </p:grpSpPr>
        <p:sp>
          <p:nvSpPr>
            <p:cNvPr id="70686" name="Oval 1050">
              <a:extLst>
                <a:ext uri="{FF2B5EF4-FFF2-40B4-BE49-F238E27FC236}">
                  <a16:creationId xmlns:a16="http://schemas.microsoft.com/office/drawing/2014/main" id="{5789DD0E-B56A-4443-91EB-615443DFAAB7}"/>
                </a:ext>
              </a:extLst>
            </p:cNvPr>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87" name="Oval 1051">
              <a:extLst>
                <a:ext uri="{FF2B5EF4-FFF2-40B4-BE49-F238E27FC236}">
                  <a16:creationId xmlns:a16="http://schemas.microsoft.com/office/drawing/2014/main" id="{4CE2E4A3-A373-42EA-9008-9EF12E724D99}"/>
                </a:ext>
              </a:extLst>
            </p:cNvPr>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88" name="Oval 1052">
              <a:extLst>
                <a:ext uri="{FF2B5EF4-FFF2-40B4-BE49-F238E27FC236}">
                  <a16:creationId xmlns:a16="http://schemas.microsoft.com/office/drawing/2014/main" id="{00B17220-9519-4C1D-B128-2107FDE08800}"/>
                </a:ext>
              </a:extLst>
            </p:cNvPr>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89" name="Oval 1053">
              <a:extLst>
                <a:ext uri="{FF2B5EF4-FFF2-40B4-BE49-F238E27FC236}">
                  <a16:creationId xmlns:a16="http://schemas.microsoft.com/office/drawing/2014/main" id="{D464100C-6684-43D8-A9A6-719D5ECF630E}"/>
                </a:ext>
              </a:extLst>
            </p:cNvPr>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90" name="Oval 1054">
              <a:extLst>
                <a:ext uri="{FF2B5EF4-FFF2-40B4-BE49-F238E27FC236}">
                  <a16:creationId xmlns:a16="http://schemas.microsoft.com/office/drawing/2014/main" id="{5C5BAFCD-807A-45A9-83F3-4AAEEB494358}"/>
                </a:ext>
              </a:extLst>
            </p:cNvPr>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91" name="Oval 1055">
              <a:extLst>
                <a:ext uri="{FF2B5EF4-FFF2-40B4-BE49-F238E27FC236}">
                  <a16:creationId xmlns:a16="http://schemas.microsoft.com/office/drawing/2014/main" id="{EB3914F2-E9BA-454A-91DA-F32049D9D9F9}"/>
                </a:ext>
              </a:extLst>
            </p:cNvPr>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92" name="Oval 1056">
              <a:extLst>
                <a:ext uri="{FF2B5EF4-FFF2-40B4-BE49-F238E27FC236}">
                  <a16:creationId xmlns:a16="http://schemas.microsoft.com/office/drawing/2014/main" id="{F6937124-3AB1-4429-8B0F-7ECE3616406B}"/>
                </a:ext>
              </a:extLst>
            </p:cNvPr>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93" name="Oval 1057">
              <a:extLst>
                <a:ext uri="{FF2B5EF4-FFF2-40B4-BE49-F238E27FC236}">
                  <a16:creationId xmlns:a16="http://schemas.microsoft.com/office/drawing/2014/main" id="{349DA413-6476-485E-8BE7-4B18139B6A67}"/>
                </a:ext>
              </a:extLst>
            </p:cNvPr>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94" name="Oval 1058">
              <a:extLst>
                <a:ext uri="{FF2B5EF4-FFF2-40B4-BE49-F238E27FC236}">
                  <a16:creationId xmlns:a16="http://schemas.microsoft.com/office/drawing/2014/main" id="{6BD6D920-4149-412F-BDDA-FECC86B5A37A}"/>
                </a:ext>
              </a:extLst>
            </p:cNvPr>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95" name="Oval 1059">
              <a:extLst>
                <a:ext uri="{FF2B5EF4-FFF2-40B4-BE49-F238E27FC236}">
                  <a16:creationId xmlns:a16="http://schemas.microsoft.com/office/drawing/2014/main" id="{2060B69A-2C5A-4F74-AF19-413001D534BD}"/>
                </a:ext>
              </a:extLst>
            </p:cNvPr>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96" name="Oval 1060">
              <a:extLst>
                <a:ext uri="{FF2B5EF4-FFF2-40B4-BE49-F238E27FC236}">
                  <a16:creationId xmlns:a16="http://schemas.microsoft.com/office/drawing/2014/main" id="{AEC12AB9-86AC-44ED-9CC3-BD7319808E35}"/>
                </a:ext>
              </a:extLst>
            </p:cNvPr>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97" name="Oval 1061">
              <a:extLst>
                <a:ext uri="{FF2B5EF4-FFF2-40B4-BE49-F238E27FC236}">
                  <a16:creationId xmlns:a16="http://schemas.microsoft.com/office/drawing/2014/main" id="{BF07EEF0-4323-42DF-A31D-ACA7CDC9F7CC}"/>
                </a:ext>
              </a:extLst>
            </p:cNvPr>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98" name="Oval 1062">
              <a:extLst>
                <a:ext uri="{FF2B5EF4-FFF2-40B4-BE49-F238E27FC236}">
                  <a16:creationId xmlns:a16="http://schemas.microsoft.com/office/drawing/2014/main" id="{54EAA288-C3D4-4845-853A-8B89D0CE16F3}"/>
                </a:ext>
              </a:extLst>
            </p:cNvPr>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699" name="Oval 1063">
              <a:extLst>
                <a:ext uri="{FF2B5EF4-FFF2-40B4-BE49-F238E27FC236}">
                  <a16:creationId xmlns:a16="http://schemas.microsoft.com/office/drawing/2014/main" id="{1344103D-A790-43D0-BA8C-666DAA00A624}"/>
                </a:ext>
              </a:extLst>
            </p:cNvPr>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00" name="Rectangle 1064">
              <a:extLst>
                <a:ext uri="{FF2B5EF4-FFF2-40B4-BE49-F238E27FC236}">
                  <a16:creationId xmlns:a16="http://schemas.microsoft.com/office/drawing/2014/main" id="{6134F89F-BDE6-4A94-AEBE-C2B2272CEF0C}"/>
                </a:ext>
              </a:extLst>
            </p:cNvPr>
            <p:cNvSpPr>
              <a:spLocks noChangeArrowheads="1"/>
            </p:cNvSpPr>
            <p:nvPr/>
          </p:nvSpPr>
          <p:spPr bwMode="auto">
            <a:xfrm>
              <a:off x="3504"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70701" name="Rectangle 1065">
              <a:extLst>
                <a:ext uri="{FF2B5EF4-FFF2-40B4-BE49-F238E27FC236}">
                  <a16:creationId xmlns:a16="http://schemas.microsoft.com/office/drawing/2014/main" id="{426CD573-4C2C-4E2E-82B1-6D3339B176EF}"/>
                </a:ext>
              </a:extLst>
            </p:cNvPr>
            <p:cNvSpPr>
              <a:spLocks noChangeArrowheads="1"/>
            </p:cNvSpPr>
            <p:nvPr/>
          </p:nvSpPr>
          <p:spPr bwMode="auto">
            <a:xfrm>
              <a:off x="4992"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70702" name="Oval 1066">
              <a:extLst>
                <a:ext uri="{FF2B5EF4-FFF2-40B4-BE49-F238E27FC236}">
                  <a16:creationId xmlns:a16="http://schemas.microsoft.com/office/drawing/2014/main" id="{2C829489-E178-4C2C-B0F7-90220255E59D}"/>
                </a:ext>
              </a:extLst>
            </p:cNvPr>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03" name="Oval 1067">
              <a:extLst>
                <a:ext uri="{FF2B5EF4-FFF2-40B4-BE49-F238E27FC236}">
                  <a16:creationId xmlns:a16="http://schemas.microsoft.com/office/drawing/2014/main" id="{12DEB9D5-55C2-4A7A-BEF1-8A0D37C1BF9A}"/>
                </a:ext>
              </a:extLst>
            </p:cNvPr>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04" name="Oval 1068">
              <a:extLst>
                <a:ext uri="{FF2B5EF4-FFF2-40B4-BE49-F238E27FC236}">
                  <a16:creationId xmlns:a16="http://schemas.microsoft.com/office/drawing/2014/main" id="{38EA390B-A483-46C2-ADBB-D95E10F22244}"/>
                </a:ext>
              </a:extLst>
            </p:cNvPr>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05" name="Oval 1069">
              <a:extLst>
                <a:ext uri="{FF2B5EF4-FFF2-40B4-BE49-F238E27FC236}">
                  <a16:creationId xmlns:a16="http://schemas.microsoft.com/office/drawing/2014/main" id="{907C6F34-48F8-43E7-B540-2BFE17912B14}"/>
                </a:ext>
              </a:extLst>
            </p:cNvPr>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06" name="Oval 1070">
              <a:extLst>
                <a:ext uri="{FF2B5EF4-FFF2-40B4-BE49-F238E27FC236}">
                  <a16:creationId xmlns:a16="http://schemas.microsoft.com/office/drawing/2014/main" id="{FA5DC04B-B9A6-4C24-B54D-39DF0C67D513}"/>
                </a:ext>
              </a:extLst>
            </p:cNvPr>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07" name="Oval 1071">
              <a:extLst>
                <a:ext uri="{FF2B5EF4-FFF2-40B4-BE49-F238E27FC236}">
                  <a16:creationId xmlns:a16="http://schemas.microsoft.com/office/drawing/2014/main" id="{E28D7AFA-3F86-409B-8EEA-8C077DCA6C83}"/>
                </a:ext>
              </a:extLst>
            </p:cNvPr>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08" name="Oval 1072">
              <a:extLst>
                <a:ext uri="{FF2B5EF4-FFF2-40B4-BE49-F238E27FC236}">
                  <a16:creationId xmlns:a16="http://schemas.microsoft.com/office/drawing/2014/main" id="{8109FEA8-1F00-4261-802D-CB45CEE7E6E4}"/>
                </a:ext>
              </a:extLst>
            </p:cNvPr>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09" name="Oval 1073">
              <a:extLst>
                <a:ext uri="{FF2B5EF4-FFF2-40B4-BE49-F238E27FC236}">
                  <a16:creationId xmlns:a16="http://schemas.microsoft.com/office/drawing/2014/main" id="{22E0E90E-A44D-45F1-87E6-D038AEAD1F3F}"/>
                </a:ext>
              </a:extLst>
            </p:cNvPr>
            <p:cNvSpPr>
              <a:spLocks noChangeArrowheads="1"/>
            </p:cNvSpPr>
            <p:nvPr/>
          </p:nvSpPr>
          <p:spPr bwMode="auto">
            <a:xfrm>
              <a:off x="3860" y="3076"/>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10" name="Oval 1074">
              <a:extLst>
                <a:ext uri="{FF2B5EF4-FFF2-40B4-BE49-F238E27FC236}">
                  <a16:creationId xmlns:a16="http://schemas.microsoft.com/office/drawing/2014/main" id="{65D2D4A7-71DB-4B5E-8038-435074DB47EC}"/>
                </a:ext>
              </a:extLst>
            </p:cNvPr>
            <p:cNvSpPr>
              <a:spLocks noChangeArrowheads="1"/>
            </p:cNvSpPr>
            <p:nvPr/>
          </p:nvSpPr>
          <p:spPr bwMode="auto">
            <a:xfrm>
              <a:off x="424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11" name="Oval 1075">
              <a:extLst>
                <a:ext uri="{FF2B5EF4-FFF2-40B4-BE49-F238E27FC236}">
                  <a16:creationId xmlns:a16="http://schemas.microsoft.com/office/drawing/2014/main" id="{A99BCD99-32AC-4855-9B3A-95A9ECD011DE}"/>
                </a:ext>
              </a:extLst>
            </p:cNvPr>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12" name="Line 1076">
              <a:extLst>
                <a:ext uri="{FF2B5EF4-FFF2-40B4-BE49-F238E27FC236}">
                  <a16:creationId xmlns:a16="http://schemas.microsoft.com/office/drawing/2014/main" id="{6780F3A6-3CB4-4EA0-A7D0-0A738FC901CD}"/>
                </a:ext>
              </a:extLst>
            </p:cNvPr>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70713" name="Line 1077">
              <a:extLst>
                <a:ext uri="{FF2B5EF4-FFF2-40B4-BE49-F238E27FC236}">
                  <a16:creationId xmlns:a16="http://schemas.microsoft.com/office/drawing/2014/main" id="{87AA1037-0E1E-4052-857A-1EED1ED637CE}"/>
                </a:ext>
              </a:extLst>
            </p:cNvPr>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70714" name="Oval 1078">
              <a:extLst>
                <a:ext uri="{FF2B5EF4-FFF2-40B4-BE49-F238E27FC236}">
                  <a16:creationId xmlns:a16="http://schemas.microsoft.com/office/drawing/2014/main" id="{D3CA2F26-36E2-4F8B-8FAF-90EF62914CC8}"/>
                </a:ext>
              </a:extLst>
            </p:cNvPr>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15" name="Oval 1079">
              <a:extLst>
                <a:ext uri="{FF2B5EF4-FFF2-40B4-BE49-F238E27FC236}">
                  <a16:creationId xmlns:a16="http://schemas.microsoft.com/office/drawing/2014/main" id="{B976F451-4DD7-4406-908B-1A3F784807F1}"/>
                </a:ext>
              </a:extLst>
            </p:cNvPr>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16" name="Oval 1080">
              <a:extLst>
                <a:ext uri="{FF2B5EF4-FFF2-40B4-BE49-F238E27FC236}">
                  <a16:creationId xmlns:a16="http://schemas.microsoft.com/office/drawing/2014/main" id="{BAA8DDEA-7FDD-44E5-A32B-BFEB1DBB5BB2}"/>
                </a:ext>
              </a:extLst>
            </p:cNvPr>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17" name="Oval 1081">
              <a:extLst>
                <a:ext uri="{FF2B5EF4-FFF2-40B4-BE49-F238E27FC236}">
                  <a16:creationId xmlns:a16="http://schemas.microsoft.com/office/drawing/2014/main" id="{C7270978-1379-4DEC-A6E2-8EE9A1331715}"/>
                </a:ext>
              </a:extLst>
            </p:cNvPr>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N" altLang="en-US"/>
            </a:p>
          </p:txBody>
        </p:sp>
        <p:sp>
          <p:nvSpPr>
            <p:cNvPr id="70718" name="Line 1082">
              <a:extLst>
                <a:ext uri="{FF2B5EF4-FFF2-40B4-BE49-F238E27FC236}">
                  <a16:creationId xmlns:a16="http://schemas.microsoft.com/office/drawing/2014/main" id="{20B91232-B599-4048-BB4F-A89494133A31}"/>
                </a:ext>
              </a:extLst>
            </p:cNvPr>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70719" name="Line 1083">
              <a:extLst>
                <a:ext uri="{FF2B5EF4-FFF2-40B4-BE49-F238E27FC236}">
                  <a16:creationId xmlns:a16="http://schemas.microsoft.com/office/drawing/2014/main" id="{79FCA299-D14D-416B-8FE9-33C847A22E3D}"/>
                </a:ext>
              </a:extLst>
            </p:cNvPr>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70720" name="Rectangle 1084">
              <a:extLst>
                <a:ext uri="{FF2B5EF4-FFF2-40B4-BE49-F238E27FC236}">
                  <a16:creationId xmlns:a16="http://schemas.microsoft.com/office/drawing/2014/main" id="{C0BC8B8C-2650-4035-9A9F-C15FDD3D5376}"/>
                </a:ext>
              </a:extLst>
            </p:cNvPr>
            <p:cNvSpPr>
              <a:spLocks noChangeArrowheads="1"/>
            </p:cNvSpPr>
            <p:nvPr/>
          </p:nvSpPr>
          <p:spPr bwMode="auto">
            <a:xfrm>
              <a:off x="4176" y="33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o</a:t>
              </a:r>
            </a:p>
          </p:txBody>
        </p:sp>
      </p:grpSp>
      <p:sp>
        <p:nvSpPr>
          <p:cNvPr id="70685" name="Line 1085">
            <a:extLst>
              <a:ext uri="{FF2B5EF4-FFF2-40B4-BE49-F238E27FC236}">
                <a16:creationId xmlns:a16="http://schemas.microsoft.com/office/drawing/2014/main" id="{19725240-2034-4C82-8A79-A325BC1BB97D}"/>
              </a:ext>
            </a:extLst>
          </p:cNvPr>
          <p:cNvSpPr>
            <a:spLocks noChangeShapeType="1"/>
          </p:cNvSpPr>
          <p:nvPr/>
        </p:nvSpPr>
        <p:spPr bwMode="auto">
          <a:xfrm flipV="1">
            <a:off x="8458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Density-based Clustering</a:t>
            </a:r>
          </a:p>
        </p:txBody>
      </p:sp>
      <p:sp>
        <p:nvSpPr>
          <p:cNvPr id="3" name="Content Placeholder 2"/>
          <p:cNvSpPr>
            <a:spLocks noGrp="1"/>
          </p:cNvSpPr>
          <p:nvPr>
            <p:ph idx="1"/>
          </p:nvPr>
        </p:nvSpPr>
        <p:spPr/>
        <p:txBody>
          <a:bodyPr/>
          <a:lstStyle/>
          <a:p>
            <a:pPr marL="533400" indent="-533400"/>
            <a:r>
              <a:rPr lang="en-US" dirty="0"/>
              <a:t>A density-based algorithm.</a:t>
            </a:r>
          </a:p>
          <a:p>
            <a:pPr marL="990600" lvl="1" indent="-533400"/>
            <a:r>
              <a:rPr lang="en-US" sz="2000" dirty="0"/>
              <a:t>Density = </a:t>
            </a:r>
            <a:r>
              <a:rPr lang="en-US" sz="2000" dirty="0">
                <a:solidFill>
                  <a:srgbClr val="7030A0"/>
                </a:solidFill>
              </a:rPr>
              <a:t>number of points</a:t>
            </a:r>
            <a:r>
              <a:rPr lang="en-US" sz="2000" dirty="0">
                <a:solidFill>
                  <a:srgbClr val="C00000"/>
                </a:solidFill>
              </a:rPr>
              <a:t> </a:t>
            </a:r>
            <a:r>
              <a:rPr lang="en-US" sz="2000" dirty="0"/>
              <a:t>within a specified </a:t>
            </a:r>
            <a:r>
              <a:rPr lang="en-US" sz="2000" dirty="0">
                <a:solidFill>
                  <a:srgbClr val="7030A0"/>
                </a:solidFill>
              </a:rPr>
              <a:t>radius </a:t>
            </a:r>
            <a:r>
              <a:rPr lang="en-US" sz="2000" dirty="0">
                <a:solidFill>
                  <a:srgbClr val="FF0000"/>
                </a:solidFill>
              </a:rPr>
              <a:t>r</a:t>
            </a:r>
            <a:r>
              <a:rPr lang="en-US" sz="2000" dirty="0"/>
              <a:t> (</a:t>
            </a:r>
            <a:r>
              <a:rPr lang="en-US" sz="2000" dirty="0" err="1"/>
              <a:t>Eps</a:t>
            </a:r>
            <a:r>
              <a:rPr lang="en-US" sz="2000" dirty="0"/>
              <a:t>)</a:t>
            </a:r>
          </a:p>
          <a:p>
            <a:pPr marL="2171700" lvl="4" indent="-342900"/>
            <a:endParaRPr lang="en-US" dirty="0"/>
          </a:p>
          <a:p>
            <a:pPr marL="990600" lvl="1" indent="-533400"/>
            <a:r>
              <a:rPr lang="en-US" sz="2000" dirty="0"/>
              <a:t>A point is a </a:t>
            </a:r>
            <a:r>
              <a:rPr lang="en-US" sz="2000" dirty="0">
                <a:solidFill>
                  <a:srgbClr val="FF0000"/>
                </a:solidFill>
              </a:rPr>
              <a:t>core point</a:t>
            </a:r>
            <a:r>
              <a:rPr lang="en-US" sz="2000" dirty="0"/>
              <a:t> if it has more than a specified number of points (</a:t>
            </a:r>
            <a:r>
              <a:rPr lang="en-US" sz="2000" dirty="0" err="1"/>
              <a:t>MinPts</a:t>
            </a:r>
            <a:r>
              <a:rPr lang="en-US" sz="2000" dirty="0"/>
              <a:t>) within </a:t>
            </a:r>
            <a:r>
              <a:rPr lang="en-US" sz="2000" dirty="0" err="1"/>
              <a:t>Eps</a:t>
            </a:r>
            <a:r>
              <a:rPr lang="en-US" dirty="0"/>
              <a:t> </a:t>
            </a:r>
          </a:p>
          <a:p>
            <a:pPr marL="1295400" lvl="2" indent="-381000"/>
            <a:r>
              <a:rPr lang="en-US" dirty="0"/>
              <a:t>These are points that are at the interior of a cluster</a:t>
            </a:r>
          </a:p>
          <a:p>
            <a:pPr marL="2171700" lvl="4" indent="-342900"/>
            <a:endParaRPr lang="en-US" dirty="0"/>
          </a:p>
          <a:p>
            <a:pPr marL="990600" lvl="1" indent="-533400"/>
            <a:r>
              <a:rPr lang="en-US" sz="2000" dirty="0"/>
              <a:t>A </a:t>
            </a:r>
            <a:r>
              <a:rPr lang="en-US" sz="2000" dirty="0">
                <a:solidFill>
                  <a:srgbClr val="FF0000"/>
                </a:solidFill>
              </a:rPr>
              <a:t>border point</a:t>
            </a:r>
            <a:r>
              <a:rPr lang="en-US" sz="2000" dirty="0"/>
              <a:t> has fewer than </a:t>
            </a:r>
            <a:r>
              <a:rPr lang="en-US" sz="2000" dirty="0" err="1"/>
              <a:t>MinPts</a:t>
            </a:r>
            <a:r>
              <a:rPr lang="en-US" sz="2000" dirty="0"/>
              <a:t> within </a:t>
            </a:r>
            <a:r>
              <a:rPr lang="en-US" sz="2000" dirty="0" err="1"/>
              <a:t>Eps</a:t>
            </a:r>
            <a:r>
              <a:rPr lang="en-US" sz="2000" dirty="0"/>
              <a:t>, but is in the neighborhood of a core point</a:t>
            </a:r>
          </a:p>
          <a:p>
            <a:pPr marL="2171700" lvl="4" indent="-342900"/>
            <a:endParaRPr lang="en-US" dirty="0"/>
          </a:p>
          <a:p>
            <a:pPr marL="990600" lvl="1" indent="-533400"/>
            <a:r>
              <a:rPr lang="en-US" sz="2000" dirty="0"/>
              <a:t>A </a:t>
            </a:r>
            <a:r>
              <a:rPr lang="en-US" sz="2000" dirty="0">
                <a:solidFill>
                  <a:srgbClr val="FF0000"/>
                </a:solidFill>
              </a:rPr>
              <a:t>noise point</a:t>
            </a:r>
            <a:r>
              <a:rPr lang="en-US" sz="2000" dirty="0"/>
              <a:t> is any point that is not a core point or a border point. </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133600" y="228600"/>
            <a:ext cx="7772400" cy="1143000"/>
          </a:xfrm>
        </p:spPr>
        <p:txBody>
          <a:bodyPr/>
          <a:lstStyle/>
          <a:p>
            <a:r>
              <a:rPr lang="en-US" sz="3200"/>
              <a:t>Example</a:t>
            </a:r>
          </a:p>
        </p:txBody>
      </p:sp>
      <p:sp>
        <p:nvSpPr>
          <p:cNvPr id="5" name="Rectangle 3"/>
          <p:cNvSpPr txBox="1">
            <a:spLocks noChangeArrowheads="1"/>
          </p:cNvSpPr>
          <p:nvPr/>
        </p:nvSpPr>
        <p:spPr>
          <a:xfrm>
            <a:off x="1981200" y="1600200"/>
            <a:ext cx="7772400" cy="4114800"/>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3200"/>
              <a:t>M, P, O, and R are core objects since each is in an Eps neighborhood containing at least 3 points</a:t>
            </a:r>
            <a:endParaRPr lang="en-US" sz="3200" dirty="0"/>
          </a:p>
        </p:txBody>
      </p:sp>
      <p:sp>
        <p:nvSpPr>
          <p:cNvPr id="6" name="Text Box 4"/>
          <p:cNvSpPr txBox="1">
            <a:spLocks noChangeArrowheads="1"/>
          </p:cNvSpPr>
          <p:nvPr/>
        </p:nvSpPr>
        <p:spPr bwMode="auto">
          <a:xfrm>
            <a:off x="8610600" y="3810001"/>
            <a:ext cx="1828800" cy="1384995"/>
          </a:xfrm>
          <a:prstGeom prst="rect">
            <a:avLst/>
          </a:prstGeom>
          <a:noFill/>
          <a:ln w="9525">
            <a:noFill/>
            <a:miter lim="800000"/>
            <a:headEnd/>
            <a:tailEnd/>
          </a:ln>
          <a:effectLst/>
        </p:spPr>
        <p:txBody>
          <a:bodyPr>
            <a:spAutoFit/>
          </a:bodyPr>
          <a:lstStyle/>
          <a:p>
            <a:pPr>
              <a:spcBef>
                <a:spcPct val="50000"/>
              </a:spcBef>
            </a:pPr>
            <a:r>
              <a:rPr lang="en-US" sz="2400"/>
              <a:t>Minpts = 3</a:t>
            </a:r>
          </a:p>
          <a:p>
            <a:pPr>
              <a:spcBef>
                <a:spcPct val="50000"/>
              </a:spcBef>
            </a:pPr>
            <a:r>
              <a:rPr lang="en-US" sz="2400"/>
              <a:t>Eps=radius      of the circles</a:t>
            </a:r>
          </a:p>
        </p:txBody>
      </p:sp>
      <p:pic>
        <p:nvPicPr>
          <p:cNvPr id="7" name="Picture 5" descr="final8"/>
          <p:cNvPicPr>
            <a:picLocks noChangeAspect="1" noChangeArrowheads="1"/>
          </p:cNvPicPr>
          <p:nvPr/>
        </p:nvPicPr>
        <p:blipFill>
          <a:blip r:embed="rId2"/>
          <a:srcRect/>
          <a:stretch>
            <a:fillRect/>
          </a:stretch>
        </p:blipFill>
        <p:spPr bwMode="auto">
          <a:xfrm>
            <a:off x="2514600" y="3352800"/>
            <a:ext cx="5638800" cy="26670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A0458-D19A-2472-19F1-9BA77A229D9A}"/>
              </a:ext>
            </a:extLst>
          </p:cNvPr>
          <p:cNvSpPr>
            <a:spLocks noGrp="1"/>
          </p:cNvSpPr>
          <p:nvPr>
            <p:ph type="title"/>
          </p:nvPr>
        </p:nvSpPr>
        <p:spPr/>
        <p:txBody>
          <a:bodyPr/>
          <a:lstStyle/>
          <a:p>
            <a:r>
              <a:rPr lang="en-IN" dirty="0"/>
              <a:t>Algorithm steps</a:t>
            </a:r>
          </a:p>
        </p:txBody>
      </p:sp>
      <p:pic>
        <p:nvPicPr>
          <p:cNvPr id="4" name="Content Placeholder 3">
            <a:extLst>
              <a:ext uri="{FF2B5EF4-FFF2-40B4-BE49-F238E27FC236}">
                <a16:creationId xmlns:a16="http://schemas.microsoft.com/office/drawing/2014/main" id="{4D341F27-3AEB-9B72-7E84-6ABE50DDFFD1}"/>
              </a:ext>
            </a:extLst>
          </p:cNvPr>
          <p:cNvPicPr>
            <a:picLocks noGrp="1" noChangeAspect="1"/>
          </p:cNvPicPr>
          <p:nvPr>
            <p:ph idx="1"/>
          </p:nvPr>
        </p:nvPicPr>
        <p:blipFill>
          <a:blip r:embed="rId3"/>
          <a:stretch>
            <a:fillRect/>
          </a:stretch>
        </p:blipFill>
        <p:spPr>
          <a:xfrm>
            <a:off x="838200" y="1885101"/>
            <a:ext cx="11157163" cy="4382487"/>
          </a:xfrm>
          <a:prstGeom prst="rect">
            <a:avLst/>
          </a:prstGeom>
        </p:spPr>
      </p:pic>
    </p:spTree>
    <p:extLst>
      <p:ext uri="{BB962C8B-B14F-4D97-AF65-F5344CB8AC3E}">
        <p14:creationId xmlns:p14="http://schemas.microsoft.com/office/powerpoint/2010/main" val="456199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FEC22-E4A9-75D2-088A-B79E4BEB68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FD7505-9CC8-80B7-B662-F6B80C30564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BF406C7-9914-A7D2-4824-E981BDF12BE7}"/>
              </a:ext>
            </a:extLst>
          </p:cNvPr>
          <p:cNvPicPr>
            <a:picLocks noChangeAspect="1"/>
          </p:cNvPicPr>
          <p:nvPr/>
        </p:nvPicPr>
        <p:blipFill>
          <a:blip r:embed="rId2"/>
          <a:stretch>
            <a:fillRect/>
          </a:stretch>
        </p:blipFill>
        <p:spPr>
          <a:xfrm>
            <a:off x="2352529" y="983833"/>
            <a:ext cx="7081927" cy="4890334"/>
          </a:xfrm>
          <a:prstGeom prst="rect">
            <a:avLst/>
          </a:prstGeom>
        </p:spPr>
      </p:pic>
    </p:spTree>
    <p:extLst>
      <p:ext uri="{BB962C8B-B14F-4D97-AF65-F5344CB8AC3E}">
        <p14:creationId xmlns:p14="http://schemas.microsoft.com/office/powerpoint/2010/main" val="2297754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75E2F-58C1-70AC-C2CC-6E0BB8B0D85F}"/>
              </a:ext>
            </a:extLst>
          </p:cNvPr>
          <p:cNvSpPr>
            <a:spLocks noGrp="1"/>
          </p:cNvSpPr>
          <p:nvPr>
            <p:ph type="title"/>
          </p:nvPr>
        </p:nvSpPr>
        <p:spPr/>
        <p:txBody>
          <a:bodyPr/>
          <a:lstStyle/>
          <a:p>
            <a:r>
              <a:rPr lang="en-IN" b="1" dirty="0"/>
              <a:t>Limitation of K mean or </a:t>
            </a:r>
            <a:r>
              <a:rPr lang="en-US" sz="4400" b="1" i="0" dirty="0">
                <a:solidFill>
                  <a:srgbClr val="222222"/>
                </a:solidFill>
                <a:effectLst/>
                <a:latin typeface="Lato"/>
              </a:rPr>
              <a:t>Hierarchical Clustering </a:t>
            </a:r>
            <a:endParaRPr lang="en-IN" b="1" dirty="0"/>
          </a:p>
        </p:txBody>
      </p:sp>
      <p:sp>
        <p:nvSpPr>
          <p:cNvPr id="3" name="Content Placeholder 2">
            <a:extLst>
              <a:ext uri="{FF2B5EF4-FFF2-40B4-BE49-F238E27FC236}">
                <a16:creationId xmlns:a16="http://schemas.microsoft.com/office/drawing/2014/main" id="{1D66D7C1-4BEA-0945-5C76-52DBE765A83E}"/>
              </a:ext>
            </a:extLst>
          </p:cNvPr>
          <p:cNvSpPr>
            <a:spLocks noGrp="1"/>
          </p:cNvSpPr>
          <p:nvPr>
            <p:ph idx="1"/>
          </p:nvPr>
        </p:nvSpPr>
        <p:spPr/>
        <p:txBody>
          <a:bodyPr/>
          <a:lstStyle/>
          <a:p>
            <a:pPr algn="l"/>
            <a:r>
              <a:rPr lang="en-US" sz="1600" b="0" i="0" dirty="0">
                <a:solidFill>
                  <a:srgbClr val="222222"/>
                </a:solidFill>
                <a:effectLst/>
                <a:latin typeface="Lato"/>
              </a:rPr>
              <a:t>K-Means and Hierarchical Clustering both fail in creating clusters of arbitrary shapes. They are not able to form clusters based on varying densities. That’s why we need DBSCAN clustering.</a:t>
            </a:r>
          </a:p>
          <a:p>
            <a:pPr algn="l"/>
            <a:r>
              <a:rPr lang="en-US" sz="1600" b="0" i="0" dirty="0">
                <a:solidFill>
                  <a:srgbClr val="222222"/>
                </a:solidFill>
                <a:effectLst/>
                <a:latin typeface="Lato"/>
              </a:rPr>
              <a:t>Let’s try to understand it with an example. Here we have data points densely present in the form of concentric circles:</a:t>
            </a:r>
          </a:p>
          <a:p>
            <a:endParaRPr lang="en-IN" dirty="0"/>
          </a:p>
        </p:txBody>
      </p:sp>
      <p:pic>
        <p:nvPicPr>
          <p:cNvPr id="1026" name="Picture 2" descr="dbscan clustering dataset">
            <a:extLst>
              <a:ext uri="{FF2B5EF4-FFF2-40B4-BE49-F238E27FC236}">
                <a16:creationId xmlns:a16="http://schemas.microsoft.com/office/drawing/2014/main" id="{F71B727F-DEF8-0EB5-7953-0C2D48CB3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198" y="2756452"/>
            <a:ext cx="4318019" cy="410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171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65E1-22E2-4034-B4F9-2B3C38DE64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6EFA49-9FAE-4AFB-9245-0EA273D5770E}"/>
              </a:ext>
            </a:extLst>
          </p:cNvPr>
          <p:cNvSpPr>
            <a:spLocks noGrp="1"/>
          </p:cNvSpPr>
          <p:nvPr>
            <p:ph idx="1"/>
          </p:nvPr>
        </p:nvSpPr>
        <p:spPr/>
        <p:txBody>
          <a:bodyPr>
            <a:normAutofit/>
          </a:bodyPr>
          <a:lstStyle/>
          <a:p>
            <a:pPr marL="0" indent="0" algn="l">
              <a:buNone/>
            </a:pPr>
            <a:r>
              <a:rPr lang="en-US" b="1" i="0" dirty="0">
                <a:solidFill>
                  <a:srgbClr val="292929"/>
                </a:solidFill>
                <a:effectLst/>
                <a:latin typeface="sohne"/>
              </a:rPr>
              <a:t>Advantages of DBSCAN:</a:t>
            </a:r>
            <a:endParaRPr lang="en-US" b="0" i="0" dirty="0">
              <a:solidFill>
                <a:srgbClr val="292929"/>
              </a:solidFill>
              <a:effectLst/>
              <a:latin typeface="sohne"/>
            </a:endParaRPr>
          </a:p>
          <a:p>
            <a:pPr algn="l">
              <a:buFont typeface="Arial" panose="020B0604020202020204" pitchFamily="34" charset="0"/>
              <a:buChar char="•"/>
            </a:pPr>
            <a:r>
              <a:rPr lang="en-US" b="0" i="0" dirty="0">
                <a:solidFill>
                  <a:srgbClr val="292929"/>
                </a:solidFill>
                <a:effectLst/>
                <a:latin typeface="charter"/>
              </a:rPr>
              <a:t>Is great at </a:t>
            </a:r>
            <a:r>
              <a:rPr lang="en-US" b="0" i="0" dirty="0">
                <a:solidFill>
                  <a:srgbClr val="FF0000"/>
                </a:solidFill>
                <a:effectLst/>
                <a:latin typeface="charter"/>
              </a:rPr>
              <a:t>separating clusters of high density </a:t>
            </a:r>
            <a:r>
              <a:rPr lang="en-US" b="0" i="0" dirty="0">
                <a:solidFill>
                  <a:srgbClr val="292929"/>
                </a:solidFill>
                <a:effectLst/>
                <a:latin typeface="charter"/>
              </a:rPr>
              <a:t>versus clusters of low density within a given dataset.</a:t>
            </a:r>
          </a:p>
          <a:p>
            <a:pPr algn="l">
              <a:buFont typeface="Arial" panose="020B0604020202020204" pitchFamily="34" charset="0"/>
              <a:buChar char="•"/>
            </a:pPr>
            <a:r>
              <a:rPr lang="en-US" b="0" i="0" dirty="0">
                <a:solidFill>
                  <a:srgbClr val="292929"/>
                </a:solidFill>
                <a:effectLst/>
                <a:latin typeface="charter"/>
              </a:rPr>
              <a:t>Is great with </a:t>
            </a:r>
            <a:r>
              <a:rPr lang="en-US" b="0" i="0" dirty="0">
                <a:solidFill>
                  <a:srgbClr val="FF0000"/>
                </a:solidFill>
                <a:effectLst/>
                <a:latin typeface="charter"/>
              </a:rPr>
              <a:t>handling outliers </a:t>
            </a:r>
            <a:r>
              <a:rPr lang="en-US" b="0" i="0" dirty="0">
                <a:solidFill>
                  <a:srgbClr val="292929"/>
                </a:solidFill>
                <a:effectLst/>
                <a:latin typeface="charter"/>
              </a:rPr>
              <a:t>within the dataset.</a:t>
            </a:r>
          </a:p>
          <a:p>
            <a:pPr marL="0" indent="0" algn="l">
              <a:buNone/>
            </a:pPr>
            <a:r>
              <a:rPr lang="en-US" b="1" i="0" dirty="0">
                <a:solidFill>
                  <a:srgbClr val="292929"/>
                </a:solidFill>
                <a:effectLst/>
                <a:latin typeface="charter"/>
              </a:rPr>
              <a:t>Disadvantages of DBSCAN:</a:t>
            </a:r>
            <a:endParaRPr lang="en-US" b="0" i="0" dirty="0">
              <a:solidFill>
                <a:srgbClr val="292929"/>
              </a:solidFill>
              <a:effectLst/>
              <a:latin typeface="charter"/>
            </a:endParaRPr>
          </a:p>
          <a:p>
            <a:pPr algn="l">
              <a:buFont typeface="Arial" panose="020B0604020202020204" pitchFamily="34" charset="0"/>
              <a:buChar char="•"/>
            </a:pPr>
            <a:r>
              <a:rPr lang="en-US" b="0" i="0" dirty="0">
                <a:solidFill>
                  <a:srgbClr val="292929"/>
                </a:solidFill>
                <a:effectLst/>
                <a:latin typeface="charter"/>
              </a:rPr>
              <a:t>While DBSCAN is great at separating </a:t>
            </a:r>
            <a:r>
              <a:rPr lang="en-US" b="0" i="1" dirty="0">
                <a:solidFill>
                  <a:srgbClr val="292929"/>
                </a:solidFill>
                <a:effectLst/>
                <a:latin typeface="charter"/>
              </a:rPr>
              <a:t>high </a:t>
            </a:r>
            <a:r>
              <a:rPr lang="en-US" b="0" i="0" dirty="0">
                <a:solidFill>
                  <a:srgbClr val="292929"/>
                </a:solidFill>
                <a:effectLst/>
                <a:latin typeface="charter"/>
              </a:rPr>
              <a:t>density clusters from</a:t>
            </a:r>
            <a:r>
              <a:rPr lang="en-US" b="0" i="1" dirty="0">
                <a:solidFill>
                  <a:srgbClr val="292929"/>
                </a:solidFill>
                <a:effectLst/>
                <a:latin typeface="charter"/>
              </a:rPr>
              <a:t> low </a:t>
            </a:r>
            <a:r>
              <a:rPr lang="en-US" b="0" i="0" dirty="0">
                <a:solidFill>
                  <a:srgbClr val="292929"/>
                </a:solidFill>
                <a:effectLst/>
                <a:latin typeface="charter"/>
              </a:rPr>
              <a:t>density clusters, </a:t>
            </a:r>
            <a:r>
              <a:rPr lang="en-US" b="0" i="0" dirty="0">
                <a:solidFill>
                  <a:srgbClr val="FF0000"/>
                </a:solidFill>
                <a:effectLst/>
                <a:latin typeface="charter"/>
              </a:rPr>
              <a:t>DBSCAN struggles with clusters of dissimilar density</a:t>
            </a:r>
            <a:r>
              <a:rPr lang="en-US" b="0" i="1" dirty="0">
                <a:solidFill>
                  <a:srgbClr val="FF0000"/>
                </a:solidFill>
                <a:effectLst/>
                <a:latin typeface="charter"/>
              </a:rPr>
              <a:t>.</a:t>
            </a:r>
            <a:endParaRPr lang="en-US" b="0" i="0" dirty="0">
              <a:solidFill>
                <a:srgbClr val="FF0000"/>
              </a:solidFill>
              <a:effectLst/>
              <a:latin typeface="charter"/>
            </a:endParaRPr>
          </a:p>
          <a:p>
            <a:pPr algn="l">
              <a:buFont typeface="Arial" panose="020B0604020202020204" pitchFamily="34" charset="0"/>
              <a:buChar char="•"/>
            </a:pPr>
            <a:r>
              <a:rPr lang="en-US" b="0" i="0" dirty="0">
                <a:solidFill>
                  <a:srgbClr val="292929"/>
                </a:solidFill>
                <a:effectLst/>
                <a:latin typeface="charter"/>
              </a:rPr>
              <a:t>Struggles with high dimensionality data</a:t>
            </a:r>
          </a:p>
          <a:p>
            <a:endParaRPr lang="en-IN" dirty="0"/>
          </a:p>
        </p:txBody>
      </p:sp>
      <p:pic>
        <p:nvPicPr>
          <p:cNvPr id="4" name="Content Placeholder 4">
            <a:extLst>
              <a:ext uri="{FF2B5EF4-FFF2-40B4-BE49-F238E27FC236}">
                <a16:creationId xmlns:a16="http://schemas.microsoft.com/office/drawing/2014/main" id="{05EBC83F-3C79-419B-B3D2-E1C2E0E93441}"/>
              </a:ext>
            </a:extLst>
          </p:cNvPr>
          <p:cNvPicPr>
            <a:picLocks noChangeAspect="1"/>
          </p:cNvPicPr>
          <p:nvPr/>
        </p:nvPicPr>
        <p:blipFill>
          <a:blip r:embed="rId2"/>
          <a:stretch>
            <a:fillRect/>
          </a:stretch>
        </p:blipFill>
        <p:spPr>
          <a:xfrm>
            <a:off x="771433" y="6002337"/>
            <a:ext cx="6210300" cy="619125"/>
          </a:xfrm>
          <a:prstGeom prst="rect">
            <a:avLst/>
          </a:prstGeom>
        </p:spPr>
      </p:pic>
    </p:spTree>
    <p:extLst>
      <p:ext uri="{BB962C8B-B14F-4D97-AF65-F5344CB8AC3E}">
        <p14:creationId xmlns:p14="http://schemas.microsoft.com/office/powerpoint/2010/main" val="3878289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E4B8-7376-450F-A3E4-66758FB343F2}"/>
              </a:ext>
            </a:extLst>
          </p:cNvPr>
          <p:cNvSpPr>
            <a:spLocks noGrp="1"/>
          </p:cNvSpPr>
          <p:nvPr>
            <p:ph type="title"/>
          </p:nvPr>
        </p:nvSpPr>
        <p:spPr/>
        <p:txBody>
          <a:bodyPr/>
          <a:lstStyle/>
          <a:p>
            <a:pPr algn="ctr"/>
            <a:r>
              <a:rPr lang="en-US" b="0" i="0" dirty="0">
                <a:solidFill>
                  <a:srgbClr val="FF0000"/>
                </a:solidFill>
                <a:effectLst/>
                <a:latin typeface="sohne"/>
              </a:rPr>
              <a:t>DBSCAN vs K-Means Clustering</a:t>
            </a:r>
            <a:br>
              <a:rPr lang="en-US" b="0"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0672CF70-C052-4246-BE17-909216726E21}"/>
              </a:ext>
            </a:extLst>
          </p:cNvPr>
          <p:cNvSpPr>
            <a:spLocks noGrp="1"/>
          </p:cNvSpPr>
          <p:nvPr>
            <p:ph idx="1"/>
          </p:nvPr>
        </p:nvSpPr>
        <p:spPr/>
        <p:txBody>
          <a:bodyPr>
            <a:normAutofit fontScale="85000" lnSpcReduction="20000"/>
          </a:bodyPr>
          <a:lstStyle/>
          <a:p>
            <a:pPr algn="l"/>
            <a:r>
              <a:rPr lang="en-US" b="0" i="0" dirty="0">
                <a:solidFill>
                  <a:srgbClr val="292929"/>
                </a:solidFill>
                <a:effectLst/>
                <a:latin typeface="charter"/>
              </a:rPr>
              <a:t>DBSCAN is a popular clustering algorithm that is fundamentally very different from k-means.</a:t>
            </a:r>
          </a:p>
          <a:p>
            <a:pPr algn="l">
              <a:buFont typeface="Arial" panose="020B0604020202020204" pitchFamily="34" charset="0"/>
              <a:buChar char="•"/>
            </a:pPr>
            <a:r>
              <a:rPr lang="en-US" b="0" i="0" dirty="0">
                <a:solidFill>
                  <a:srgbClr val="292929"/>
                </a:solidFill>
                <a:effectLst/>
                <a:latin typeface="charter"/>
              </a:rPr>
              <a:t>In </a:t>
            </a:r>
            <a:r>
              <a:rPr lang="en-US" b="0" i="0" dirty="0">
                <a:solidFill>
                  <a:srgbClr val="FF0000"/>
                </a:solidFill>
                <a:effectLst/>
                <a:latin typeface="charter"/>
              </a:rPr>
              <a:t>k-means clustering</a:t>
            </a:r>
            <a:r>
              <a:rPr lang="en-US" b="0" i="0" dirty="0">
                <a:solidFill>
                  <a:srgbClr val="292929"/>
                </a:solidFill>
                <a:effectLst/>
                <a:latin typeface="charter"/>
              </a:rPr>
              <a:t>, each cluster is represented by a </a:t>
            </a:r>
            <a:r>
              <a:rPr lang="en-US" b="0" i="0" dirty="0">
                <a:solidFill>
                  <a:srgbClr val="FF0000"/>
                </a:solidFill>
                <a:effectLst/>
                <a:latin typeface="charter"/>
              </a:rPr>
              <a:t>centroid</a:t>
            </a:r>
            <a:r>
              <a:rPr lang="en-US" b="0" i="0" dirty="0">
                <a:solidFill>
                  <a:srgbClr val="292929"/>
                </a:solidFill>
                <a:effectLst/>
                <a:latin typeface="charter"/>
              </a:rPr>
              <a:t>, and points are assigned to whichever centroid they are closest to. In DBSCAN, there are no centroids, and clusters are formed by linking nearby points to one another.</a:t>
            </a:r>
          </a:p>
          <a:p>
            <a:pPr algn="l">
              <a:buFont typeface="Arial" panose="020B0604020202020204" pitchFamily="34" charset="0"/>
              <a:buChar char="•"/>
            </a:pPr>
            <a:r>
              <a:rPr lang="en-US" b="0" i="0" dirty="0">
                <a:solidFill>
                  <a:srgbClr val="FF0000"/>
                </a:solidFill>
                <a:effectLst/>
                <a:latin typeface="charter"/>
              </a:rPr>
              <a:t>k-means requires specifying the number of clusters, </a:t>
            </a:r>
            <a:r>
              <a:rPr lang="en-US" b="0" i="0" dirty="0">
                <a:solidFill>
                  <a:srgbClr val="292929"/>
                </a:solidFill>
                <a:effectLst/>
                <a:latin typeface="charter"/>
              </a:rPr>
              <a:t>‘k’. DBSCAN does not but does require specifying two parameters which influence the decision of whether two nearby points should be linked into the same cluster. These two parameters are a distance threshold, </a:t>
            </a:r>
            <a:r>
              <a:rPr lang="en-US" b="0" i="0" dirty="0">
                <a:solidFill>
                  <a:srgbClr val="FF0000"/>
                </a:solidFill>
                <a:effectLst/>
                <a:latin typeface="charter"/>
              </a:rPr>
              <a:t>ε (epsilon), and “</a:t>
            </a:r>
            <a:r>
              <a:rPr lang="en-US" b="0" i="0" dirty="0" err="1">
                <a:solidFill>
                  <a:srgbClr val="FF0000"/>
                </a:solidFill>
                <a:effectLst/>
                <a:latin typeface="charter"/>
              </a:rPr>
              <a:t>MinPts</a:t>
            </a:r>
            <a:r>
              <a:rPr lang="en-US" b="0" i="0" dirty="0">
                <a:solidFill>
                  <a:srgbClr val="FF0000"/>
                </a:solidFill>
                <a:effectLst/>
                <a:latin typeface="charter"/>
              </a:rPr>
              <a:t>” (minimum number of points), to be explained.</a:t>
            </a:r>
          </a:p>
          <a:p>
            <a:pPr algn="l">
              <a:buFont typeface="Arial" panose="020B0604020202020204" pitchFamily="34" charset="0"/>
              <a:buChar char="•"/>
            </a:pPr>
            <a:r>
              <a:rPr lang="en-US" b="0" i="0" dirty="0">
                <a:solidFill>
                  <a:srgbClr val="FF0000"/>
                </a:solidFill>
                <a:effectLst/>
                <a:latin typeface="charter"/>
              </a:rPr>
              <a:t>k-means runs over many iterations to converge</a:t>
            </a:r>
            <a:r>
              <a:rPr lang="en-US" b="0" i="0" dirty="0">
                <a:solidFill>
                  <a:srgbClr val="292929"/>
                </a:solidFill>
                <a:effectLst/>
                <a:latin typeface="charter"/>
              </a:rPr>
              <a:t> on a good set of clusters, and cluster assignments can change on each iteration. DBSCAN makes </a:t>
            </a:r>
            <a:r>
              <a:rPr lang="en-US" b="0" i="0" dirty="0">
                <a:solidFill>
                  <a:srgbClr val="FF0000"/>
                </a:solidFill>
                <a:effectLst/>
                <a:latin typeface="charter"/>
              </a:rPr>
              <a:t>only a single pass through the data</a:t>
            </a:r>
            <a:r>
              <a:rPr lang="en-US" b="0" i="0" dirty="0">
                <a:solidFill>
                  <a:srgbClr val="292929"/>
                </a:solidFill>
                <a:effectLst/>
                <a:latin typeface="charter"/>
              </a:rPr>
              <a:t>, and once a point has been assigned to a particular cluster, it never changes.</a:t>
            </a:r>
          </a:p>
          <a:p>
            <a:pPr marL="0" indent="0">
              <a:buNone/>
            </a:pPr>
            <a:endParaRPr lang="en-IN" dirty="0"/>
          </a:p>
        </p:txBody>
      </p:sp>
    </p:spTree>
    <p:extLst>
      <p:ext uri="{BB962C8B-B14F-4D97-AF65-F5344CB8AC3E}">
        <p14:creationId xmlns:p14="http://schemas.microsoft.com/office/powerpoint/2010/main" val="481524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4C03-18B6-F50D-919D-1143BC4C3A3D}"/>
              </a:ext>
            </a:extLst>
          </p:cNvPr>
          <p:cNvSpPr>
            <a:spLocks noGrp="1"/>
          </p:cNvSpPr>
          <p:nvPr>
            <p:ph type="title"/>
          </p:nvPr>
        </p:nvSpPr>
        <p:spPr/>
        <p:txBody>
          <a:bodyPr/>
          <a:lstStyle/>
          <a:p>
            <a:r>
              <a:rPr lang="en-IN" dirty="0">
                <a:solidFill>
                  <a:srgbClr val="C00000"/>
                </a:solidFill>
              </a:rPr>
              <a:t>DBSCAN</a:t>
            </a:r>
          </a:p>
        </p:txBody>
      </p:sp>
      <p:pic>
        <p:nvPicPr>
          <p:cNvPr id="1026" name="Picture 2" descr="Advantages, Disadvantages and Applications of DBSCAN | Download Table">
            <a:extLst>
              <a:ext uri="{FF2B5EF4-FFF2-40B4-BE49-F238E27FC236}">
                <a16:creationId xmlns:a16="http://schemas.microsoft.com/office/drawing/2014/main" id="{6DEDB8EB-04BA-4344-2923-95DC5CAD3558}"/>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rcRect/>
          <a:stretch>
            <a:fillRect/>
          </a:stretch>
        </p:blipFill>
        <p:spPr bwMode="auto">
          <a:xfrm>
            <a:off x="838200" y="2321875"/>
            <a:ext cx="10876722" cy="323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83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E57D-4BA8-33B3-50BC-8ACF7DC4EA1B}"/>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AEE43D9C-9C29-9845-F899-66792707D23C}"/>
              </a:ext>
            </a:extLst>
          </p:cNvPr>
          <p:cNvPicPr>
            <a:picLocks noGrp="1" noChangeAspect="1"/>
          </p:cNvPicPr>
          <p:nvPr>
            <p:ph idx="1"/>
          </p:nvPr>
        </p:nvPicPr>
        <p:blipFill>
          <a:blip r:embed="rId2"/>
          <a:stretch>
            <a:fillRect/>
          </a:stretch>
        </p:blipFill>
        <p:spPr>
          <a:xfrm>
            <a:off x="2597030" y="1737293"/>
            <a:ext cx="7332277" cy="4755582"/>
          </a:xfrm>
        </p:spPr>
      </p:pic>
    </p:spTree>
    <p:extLst>
      <p:ext uri="{BB962C8B-B14F-4D97-AF65-F5344CB8AC3E}">
        <p14:creationId xmlns:p14="http://schemas.microsoft.com/office/powerpoint/2010/main" val="3803482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449-0CB3-9831-6221-145414BAB28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BBA1622-71E4-C08E-02A6-9A8BEA4B009F}"/>
              </a:ext>
            </a:extLst>
          </p:cNvPr>
          <p:cNvPicPr>
            <a:picLocks noGrp="1" noChangeAspect="1"/>
          </p:cNvPicPr>
          <p:nvPr>
            <p:ph idx="1"/>
          </p:nvPr>
        </p:nvPicPr>
        <p:blipFill>
          <a:blip r:embed="rId2"/>
          <a:stretch>
            <a:fillRect/>
          </a:stretch>
        </p:blipFill>
        <p:spPr>
          <a:xfrm>
            <a:off x="1957890" y="832190"/>
            <a:ext cx="7820811" cy="5660685"/>
          </a:xfrm>
        </p:spPr>
      </p:pic>
    </p:spTree>
    <p:extLst>
      <p:ext uri="{BB962C8B-B14F-4D97-AF65-F5344CB8AC3E}">
        <p14:creationId xmlns:p14="http://schemas.microsoft.com/office/powerpoint/2010/main" val="3067779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813F-BE38-6707-F7C3-4519C6693A3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2C19756-4757-0B18-2255-BD0492F88521}"/>
              </a:ext>
            </a:extLst>
          </p:cNvPr>
          <p:cNvPicPr>
            <a:picLocks noGrp="1" noChangeAspect="1"/>
          </p:cNvPicPr>
          <p:nvPr>
            <p:ph idx="1"/>
          </p:nvPr>
        </p:nvPicPr>
        <p:blipFill>
          <a:blip r:embed="rId2"/>
          <a:stretch>
            <a:fillRect/>
          </a:stretch>
        </p:blipFill>
        <p:spPr>
          <a:xfrm>
            <a:off x="2461668" y="1913266"/>
            <a:ext cx="7795513" cy="4579609"/>
          </a:xfrm>
        </p:spPr>
      </p:pic>
    </p:spTree>
    <p:extLst>
      <p:ext uri="{BB962C8B-B14F-4D97-AF65-F5344CB8AC3E}">
        <p14:creationId xmlns:p14="http://schemas.microsoft.com/office/powerpoint/2010/main" val="2770822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B3B5-88A1-3189-BE8D-2F8D88FEE45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EFB69F9-9FF6-237D-1948-7C0EDA5BFE66}"/>
              </a:ext>
            </a:extLst>
          </p:cNvPr>
          <p:cNvPicPr>
            <a:picLocks noGrp="1" noChangeAspect="1"/>
          </p:cNvPicPr>
          <p:nvPr>
            <p:ph idx="1"/>
          </p:nvPr>
        </p:nvPicPr>
        <p:blipFill>
          <a:blip r:embed="rId2"/>
          <a:stretch>
            <a:fillRect/>
          </a:stretch>
        </p:blipFill>
        <p:spPr>
          <a:xfrm>
            <a:off x="1497496" y="1027906"/>
            <a:ext cx="8918713" cy="5259755"/>
          </a:xfrm>
        </p:spPr>
      </p:pic>
    </p:spTree>
    <p:extLst>
      <p:ext uri="{BB962C8B-B14F-4D97-AF65-F5344CB8AC3E}">
        <p14:creationId xmlns:p14="http://schemas.microsoft.com/office/powerpoint/2010/main" val="1498891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2AF-1B06-111D-8962-E77247FCCD7D}"/>
              </a:ext>
            </a:extLst>
          </p:cNvPr>
          <p:cNvSpPr>
            <a:spLocks noGrp="1"/>
          </p:cNvSpPr>
          <p:nvPr>
            <p:ph type="title"/>
          </p:nvPr>
        </p:nvSpPr>
        <p:spPr/>
        <p:txBody>
          <a:bodyPr/>
          <a:lstStyle/>
          <a:p>
            <a:r>
              <a:rPr lang="en-IN" dirty="0"/>
              <a:t>Numerical</a:t>
            </a:r>
          </a:p>
        </p:txBody>
      </p:sp>
      <p:pic>
        <p:nvPicPr>
          <p:cNvPr id="5" name="Content Placeholder 4">
            <a:extLst>
              <a:ext uri="{FF2B5EF4-FFF2-40B4-BE49-F238E27FC236}">
                <a16:creationId xmlns:a16="http://schemas.microsoft.com/office/drawing/2014/main" id="{F2B24C23-A2B3-20A9-91D6-1D6A6F95AEBF}"/>
              </a:ext>
            </a:extLst>
          </p:cNvPr>
          <p:cNvPicPr>
            <a:picLocks noGrp="1" noChangeAspect="1"/>
          </p:cNvPicPr>
          <p:nvPr>
            <p:ph idx="1"/>
          </p:nvPr>
        </p:nvPicPr>
        <p:blipFill>
          <a:blip r:embed="rId2"/>
          <a:stretch>
            <a:fillRect/>
          </a:stretch>
        </p:blipFill>
        <p:spPr>
          <a:xfrm>
            <a:off x="1496931" y="1932284"/>
            <a:ext cx="9198137" cy="4138019"/>
          </a:xfrm>
        </p:spPr>
      </p:pic>
    </p:spTree>
    <p:extLst>
      <p:ext uri="{BB962C8B-B14F-4D97-AF65-F5344CB8AC3E}">
        <p14:creationId xmlns:p14="http://schemas.microsoft.com/office/powerpoint/2010/main" val="3703319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93D3-D29E-949A-9336-918F95DC63F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5F5407F-27E8-63A2-F451-DAD834B2F16F}"/>
              </a:ext>
            </a:extLst>
          </p:cNvPr>
          <p:cNvPicPr>
            <a:picLocks noGrp="1" noChangeAspect="1"/>
          </p:cNvPicPr>
          <p:nvPr>
            <p:ph idx="1"/>
          </p:nvPr>
        </p:nvPicPr>
        <p:blipFill>
          <a:blip r:embed="rId2"/>
          <a:stretch>
            <a:fillRect/>
          </a:stretch>
        </p:blipFill>
        <p:spPr>
          <a:xfrm>
            <a:off x="258793" y="688423"/>
            <a:ext cx="11674414" cy="5804452"/>
          </a:xfrm>
        </p:spPr>
      </p:pic>
    </p:spTree>
    <p:extLst>
      <p:ext uri="{BB962C8B-B14F-4D97-AF65-F5344CB8AC3E}">
        <p14:creationId xmlns:p14="http://schemas.microsoft.com/office/powerpoint/2010/main" val="1044543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32ABD-C226-5F54-2989-2149E59886C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59BEEF0-6C3A-76CD-3F98-8A6525B8A7A0}"/>
              </a:ext>
            </a:extLst>
          </p:cNvPr>
          <p:cNvPicPr>
            <a:picLocks noGrp="1" noChangeAspect="1"/>
          </p:cNvPicPr>
          <p:nvPr>
            <p:ph idx="1"/>
          </p:nvPr>
        </p:nvPicPr>
        <p:blipFill>
          <a:blip r:embed="rId3"/>
          <a:stretch>
            <a:fillRect/>
          </a:stretch>
        </p:blipFill>
        <p:spPr>
          <a:xfrm>
            <a:off x="10136212" y="1690687"/>
            <a:ext cx="1684727" cy="4539283"/>
          </a:xfrm>
        </p:spPr>
      </p:pic>
      <p:pic>
        <p:nvPicPr>
          <p:cNvPr id="6" name="Content Placeholder 4">
            <a:extLst>
              <a:ext uri="{FF2B5EF4-FFF2-40B4-BE49-F238E27FC236}">
                <a16:creationId xmlns:a16="http://schemas.microsoft.com/office/drawing/2014/main" id="{F85A5CBB-34D9-964D-EEA1-DDA51504B364}"/>
              </a:ext>
            </a:extLst>
          </p:cNvPr>
          <p:cNvPicPr>
            <a:picLocks noChangeAspect="1"/>
          </p:cNvPicPr>
          <p:nvPr/>
        </p:nvPicPr>
        <p:blipFill>
          <a:blip r:embed="rId4"/>
          <a:stretch>
            <a:fillRect/>
          </a:stretch>
        </p:blipFill>
        <p:spPr>
          <a:xfrm>
            <a:off x="149473" y="1444487"/>
            <a:ext cx="9986740" cy="4785484"/>
          </a:xfrm>
          <a:prstGeom prst="rect">
            <a:avLst/>
          </a:prstGeom>
        </p:spPr>
      </p:pic>
    </p:spTree>
    <p:extLst>
      <p:ext uri="{BB962C8B-B14F-4D97-AF65-F5344CB8AC3E}">
        <p14:creationId xmlns:p14="http://schemas.microsoft.com/office/powerpoint/2010/main" val="728462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49CD-2A6F-981E-BF0C-D02CB20BD3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D8A866-EAD9-1382-4508-9254EDDDD84F}"/>
              </a:ext>
            </a:extLst>
          </p:cNvPr>
          <p:cNvSpPr>
            <a:spLocks noGrp="1"/>
          </p:cNvSpPr>
          <p:nvPr>
            <p:ph idx="1"/>
          </p:nvPr>
        </p:nvSpPr>
        <p:spPr>
          <a:xfrm>
            <a:off x="838200" y="1906588"/>
            <a:ext cx="10515600" cy="4351338"/>
          </a:xfrm>
        </p:spPr>
        <p:txBody>
          <a:bodyPr/>
          <a:lstStyle/>
          <a:p>
            <a:pPr algn="l"/>
            <a:r>
              <a:rPr lang="en-US" sz="2000" b="0" i="0" dirty="0">
                <a:solidFill>
                  <a:srgbClr val="222222"/>
                </a:solidFill>
                <a:effectLst/>
                <a:latin typeface="Lato"/>
              </a:rPr>
              <a:t>We can see three different dense clusters in the form of concentric circles with some noise here in the above diagram . Now, let’s run K-Means and Hierarchical clustering algorithms and see how they cluster these data points.</a:t>
            </a:r>
          </a:p>
          <a:p>
            <a:pPr algn="l"/>
            <a:endParaRPr lang="en-US" b="0" i="0" dirty="0">
              <a:solidFill>
                <a:srgbClr val="222222"/>
              </a:solidFill>
              <a:effectLst/>
              <a:latin typeface="Lato"/>
            </a:endParaRPr>
          </a:p>
          <a:p>
            <a:br>
              <a:rPr lang="en-US" dirty="0"/>
            </a:br>
            <a:endParaRPr lang="en-IN" dirty="0"/>
          </a:p>
        </p:txBody>
      </p:sp>
      <p:pic>
        <p:nvPicPr>
          <p:cNvPr id="2050" name="Picture 2" descr="kmeans and hierarchical clustering">
            <a:extLst>
              <a:ext uri="{FF2B5EF4-FFF2-40B4-BE49-F238E27FC236}">
                <a16:creationId xmlns:a16="http://schemas.microsoft.com/office/drawing/2014/main" id="{2BA5C5EC-329B-4988-1D10-E5B98E1F1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842" y="2835276"/>
            <a:ext cx="752475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5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A523-B317-2DBE-B911-AA3E3D0774E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197F09-84BF-60CD-9585-1697AEFA7756}"/>
              </a:ext>
            </a:extLst>
          </p:cNvPr>
          <p:cNvPicPr>
            <a:picLocks noGrp="1" noChangeAspect="1"/>
          </p:cNvPicPr>
          <p:nvPr>
            <p:ph idx="1"/>
          </p:nvPr>
        </p:nvPicPr>
        <p:blipFill>
          <a:blip r:embed="rId2"/>
          <a:stretch>
            <a:fillRect/>
          </a:stretch>
        </p:blipFill>
        <p:spPr>
          <a:xfrm>
            <a:off x="517578" y="728870"/>
            <a:ext cx="11324734" cy="5618922"/>
          </a:xfrm>
        </p:spPr>
      </p:pic>
    </p:spTree>
    <p:extLst>
      <p:ext uri="{BB962C8B-B14F-4D97-AF65-F5344CB8AC3E}">
        <p14:creationId xmlns:p14="http://schemas.microsoft.com/office/powerpoint/2010/main" val="3203584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6D43-1C73-3C42-B8F2-80E56F7E86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98318C-C2B2-03EF-6B69-9DC1664BA249}"/>
              </a:ext>
            </a:extLst>
          </p:cNvPr>
          <p:cNvSpPr>
            <a:spLocks noGrp="1"/>
          </p:cNvSpPr>
          <p:nvPr>
            <p:ph idx="1"/>
          </p:nvPr>
        </p:nvSpPr>
        <p:spPr/>
        <p:txBody>
          <a:bodyPr/>
          <a:lstStyle/>
          <a:p>
            <a:pPr marL="0" indent="0">
              <a:buNone/>
            </a:pPr>
            <a:r>
              <a:rPr lang="en-US" dirty="0">
                <a:hlinkClick r:id="rId2"/>
              </a:rPr>
              <a:t>DBSCAN Clustering Algorithm Solved Numerical Example in Machine Learning Data Mining Mahesh </a:t>
            </a:r>
            <a:r>
              <a:rPr lang="en-US" dirty="0" err="1">
                <a:hlinkClick r:id="rId2"/>
              </a:rPr>
              <a:t>Huddar</a:t>
            </a:r>
            <a:r>
              <a:rPr lang="en-US" dirty="0">
                <a:hlinkClick r:id="rId2"/>
              </a:rPr>
              <a:t> - YouTube</a:t>
            </a:r>
            <a:endParaRPr lang="en-IN" dirty="0"/>
          </a:p>
        </p:txBody>
      </p:sp>
    </p:spTree>
    <p:extLst>
      <p:ext uri="{BB962C8B-B14F-4D97-AF65-F5344CB8AC3E}">
        <p14:creationId xmlns:p14="http://schemas.microsoft.com/office/powerpoint/2010/main" val="3531611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F8881-8DFF-5358-C337-D22198F1F91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5D02BB9-A9EC-3DF2-6D0F-1172C039653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63000"/>
                    </a14:imgEffect>
                    <a14:imgEffect>
                      <a14:brightnessContrast bright="14000"/>
                    </a14:imgEffect>
                  </a14:imgLayer>
                </a14:imgProps>
              </a:ext>
            </a:extLst>
          </a:blip>
          <a:stretch>
            <a:fillRect/>
          </a:stretch>
        </p:blipFill>
        <p:spPr>
          <a:xfrm>
            <a:off x="1204856" y="291543"/>
            <a:ext cx="9574305" cy="6274914"/>
          </a:xfrm>
        </p:spPr>
      </p:pic>
    </p:spTree>
    <p:extLst>
      <p:ext uri="{BB962C8B-B14F-4D97-AF65-F5344CB8AC3E}">
        <p14:creationId xmlns:p14="http://schemas.microsoft.com/office/powerpoint/2010/main" val="2486322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1D732-4454-F961-B3EC-ECAA055B2854}"/>
              </a:ext>
            </a:extLst>
          </p:cNvPr>
          <p:cNvSpPr>
            <a:spLocks noGrp="1"/>
          </p:cNvSpPr>
          <p:nvPr>
            <p:ph type="title"/>
          </p:nvPr>
        </p:nvSpPr>
        <p:spPr/>
        <p:txBody>
          <a:bodyPr/>
          <a:lstStyle/>
          <a:p>
            <a:r>
              <a:rPr lang="en-IN" dirty="0"/>
              <a:t>Numerical on DBSCAN</a:t>
            </a:r>
          </a:p>
        </p:txBody>
      </p:sp>
      <p:pic>
        <p:nvPicPr>
          <p:cNvPr id="5" name="Content Placeholder 4">
            <a:extLst>
              <a:ext uri="{FF2B5EF4-FFF2-40B4-BE49-F238E27FC236}">
                <a16:creationId xmlns:a16="http://schemas.microsoft.com/office/drawing/2014/main" id="{988899D2-228F-7429-4466-D621B326CE6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4000"/>
                    </a14:imgEffect>
                  </a14:imgLayer>
                </a14:imgProps>
              </a:ext>
            </a:extLst>
          </a:blip>
          <a:stretch>
            <a:fillRect/>
          </a:stretch>
        </p:blipFill>
        <p:spPr>
          <a:xfrm>
            <a:off x="225765" y="1815549"/>
            <a:ext cx="11861777" cy="4677326"/>
          </a:xfrm>
        </p:spPr>
      </p:pic>
    </p:spTree>
    <p:extLst>
      <p:ext uri="{BB962C8B-B14F-4D97-AF65-F5344CB8AC3E}">
        <p14:creationId xmlns:p14="http://schemas.microsoft.com/office/powerpoint/2010/main" val="1812575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7B8E-7E60-D064-66B3-C0063FF00E7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9E6F3DF-7EE5-8737-41EA-522C5F7E7A93}"/>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1000"/>
                    </a14:imgEffect>
                  </a14:imgLayer>
                </a14:imgProps>
              </a:ext>
            </a:extLst>
          </a:blip>
          <a:stretch>
            <a:fillRect/>
          </a:stretch>
        </p:blipFill>
        <p:spPr>
          <a:xfrm>
            <a:off x="344558" y="1086678"/>
            <a:ext cx="11330608" cy="5430263"/>
          </a:xfrm>
        </p:spPr>
      </p:pic>
    </p:spTree>
    <p:extLst>
      <p:ext uri="{BB962C8B-B14F-4D97-AF65-F5344CB8AC3E}">
        <p14:creationId xmlns:p14="http://schemas.microsoft.com/office/powerpoint/2010/main" val="4176682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CC9E-CB63-CD3E-8F54-AC5BB45FC32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A6747DD-AB60-B9D7-8C1A-64D45C136B88}"/>
              </a:ext>
            </a:extLst>
          </p:cNvPr>
          <p:cNvPicPr>
            <a:picLocks noGrp="1" noChangeAspect="1"/>
          </p:cNvPicPr>
          <p:nvPr>
            <p:ph idx="1"/>
          </p:nvPr>
        </p:nvPicPr>
        <p:blipFill>
          <a:blip r:embed="rId2"/>
          <a:stretch>
            <a:fillRect/>
          </a:stretch>
        </p:blipFill>
        <p:spPr>
          <a:xfrm>
            <a:off x="233562" y="874645"/>
            <a:ext cx="11724875" cy="5737500"/>
          </a:xfrm>
        </p:spPr>
      </p:pic>
    </p:spTree>
    <p:extLst>
      <p:ext uri="{BB962C8B-B14F-4D97-AF65-F5344CB8AC3E}">
        <p14:creationId xmlns:p14="http://schemas.microsoft.com/office/powerpoint/2010/main" val="2232344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7542-0CA8-E393-4BD8-E6780F1EC09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D253090-5789-71C6-1CB1-355EF29F92B3}"/>
              </a:ext>
            </a:extLst>
          </p:cNvPr>
          <p:cNvPicPr>
            <a:picLocks noGrp="1" noChangeAspect="1"/>
          </p:cNvPicPr>
          <p:nvPr>
            <p:ph idx="1"/>
          </p:nvPr>
        </p:nvPicPr>
        <p:blipFill>
          <a:blip r:embed="rId2"/>
          <a:stretch>
            <a:fillRect/>
          </a:stretch>
        </p:blipFill>
        <p:spPr>
          <a:xfrm>
            <a:off x="729451" y="389284"/>
            <a:ext cx="10624349" cy="4490969"/>
          </a:xfrm>
        </p:spPr>
      </p:pic>
      <p:pic>
        <p:nvPicPr>
          <p:cNvPr id="7" name="Picture 6">
            <a:extLst>
              <a:ext uri="{FF2B5EF4-FFF2-40B4-BE49-F238E27FC236}">
                <a16:creationId xmlns:a16="http://schemas.microsoft.com/office/drawing/2014/main" id="{C91311CC-E793-D538-6B01-CA151CB37CBF}"/>
              </a:ext>
            </a:extLst>
          </p:cNvPr>
          <p:cNvPicPr>
            <a:picLocks noChangeAspect="1"/>
          </p:cNvPicPr>
          <p:nvPr/>
        </p:nvPicPr>
        <p:blipFill>
          <a:blip r:embed="rId3"/>
          <a:stretch>
            <a:fillRect/>
          </a:stretch>
        </p:blipFill>
        <p:spPr>
          <a:xfrm>
            <a:off x="4700698" y="3804756"/>
            <a:ext cx="7385285" cy="2821332"/>
          </a:xfrm>
          <a:prstGeom prst="rect">
            <a:avLst/>
          </a:prstGeom>
        </p:spPr>
      </p:pic>
    </p:spTree>
    <p:extLst>
      <p:ext uri="{BB962C8B-B14F-4D97-AF65-F5344CB8AC3E}">
        <p14:creationId xmlns:p14="http://schemas.microsoft.com/office/powerpoint/2010/main" val="1880108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5711-C4C4-02BB-C25E-6247552A504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08B4D24-A0D6-2228-735D-93AE9720CC27}"/>
              </a:ext>
            </a:extLst>
          </p:cNvPr>
          <p:cNvPicPr>
            <a:picLocks noGrp="1" noChangeAspect="1"/>
          </p:cNvPicPr>
          <p:nvPr>
            <p:ph idx="1"/>
          </p:nvPr>
        </p:nvPicPr>
        <p:blipFill>
          <a:blip r:embed="rId2"/>
          <a:stretch>
            <a:fillRect/>
          </a:stretch>
        </p:blipFill>
        <p:spPr>
          <a:xfrm>
            <a:off x="590705" y="848139"/>
            <a:ext cx="11253426" cy="5644736"/>
          </a:xfrm>
        </p:spPr>
      </p:pic>
    </p:spTree>
    <p:extLst>
      <p:ext uri="{BB962C8B-B14F-4D97-AF65-F5344CB8AC3E}">
        <p14:creationId xmlns:p14="http://schemas.microsoft.com/office/powerpoint/2010/main" val="33854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78AF-33B5-E6BF-85EB-B95A7BF348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39C345-878D-FDCA-FAD6-777CA84629A1}"/>
              </a:ext>
            </a:extLst>
          </p:cNvPr>
          <p:cNvSpPr>
            <a:spLocks noGrp="1"/>
          </p:cNvSpPr>
          <p:nvPr>
            <p:ph idx="1"/>
          </p:nvPr>
        </p:nvSpPr>
        <p:spPr/>
        <p:txBody>
          <a:bodyPr/>
          <a:lstStyle/>
          <a:p>
            <a:pPr algn="l"/>
            <a:r>
              <a:rPr lang="en-US" b="0" i="0" dirty="0">
                <a:solidFill>
                  <a:srgbClr val="222222"/>
                </a:solidFill>
                <a:effectLst/>
                <a:latin typeface="Lato"/>
              </a:rPr>
              <a:t>Some of the use cases of clustering algorithms include:</a:t>
            </a:r>
            <a:br>
              <a:rPr lang="en-US" b="0" i="0" dirty="0">
                <a:solidFill>
                  <a:srgbClr val="222222"/>
                </a:solidFill>
                <a:effectLst/>
                <a:latin typeface="Lato"/>
              </a:rPr>
            </a:br>
            <a:endParaRPr lang="en-US" b="0" i="0" dirty="0">
              <a:solidFill>
                <a:srgbClr val="222222"/>
              </a:solidFill>
              <a:effectLst/>
              <a:latin typeface="Lato"/>
            </a:endParaRPr>
          </a:p>
          <a:p>
            <a:pPr algn="l">
              <a:buFont typeface="Arial" panose="020B0604020202020204" pitchFamily="34" charset="0"/>
              <a:buChar char="•"/>
            </a:pPr>
            <a:r>
              <a:rPr lang="en-US" b="0" i="0" dirty="0">
                <a:solidFill>
                  <a:srgbClr val="222222"/>
                </a:solidFill>
                <a:effectLst/>
                <a:latin typeface="Lato"/>
              </a:rPr>
              <a:t>Document Clustering</a:t>
            </a:r>
          </a:p>
          <a:p>
            <a:pPr algn="l">
              <a:buFont typeface="Arial" panose="020B0604020202020204" pitchFamily="34" charset="0"/>
              <a:buChar char="•"/>
            </a:pPr>
            <a:r>
              <a:rPr lang="en-US" b="0" i="0" dirty="0">
                <a:solidFill>
                  <a:srgbClr val="222222"/>
                </a:solidFill>
                <a:effectLst/>
                <a:latin typeface="Lato"/>
              </a:rPr>
              <a:t>Recommendation Engine</a:t>
            </a:r>
          </a:p>
          <a:p>
            <a:pPr algn="l">
              <a:buFont typeface="Arial" panose="020B0604020202020204" pitchFamily="34" charset="0"/>
              <a:buChar char="•"/>
            </a:pPr>
            <a:r>
              <a:rPr lang="en-US" b="0" i="0" dirty="0">
                <a:solidFill>
                  <a:srgbClr val="222222"/>
                </a:solidFill>
                <a:effectLst/>
                <a:latin typeface="Lato"/>
              </a:rPr>
              <a:t>Image Segmentation</a:t>
            </a:r>
          </a:p>
          <a:p>
            <a:pPr algn="l">
              <a:buFont typeface="Arial" panose="020B0604020202020204" pitchFamily="34" charset="0"/>
              <a:buChar char="•"/>
            </a:pPr>
            <a:r>
              <a:rPr lang="en-US" b="0" i="0" dirty="0">
                <a:solidFill>
                  <a:srgbClr val="222222"/>
                </a:solidFill>
                <a:effectLst/>
                <a:latin typeface="Lato"/>
              </a:rPr>
              <a:t>Market Segmentation</a:t>
            </a:r>
          </a:p>
          <a:p>
            <a:pPr algn="l">
              <a:buFont typeface="Arial" panose="020B0604020202020204" pitchFamily="34" charset="0"/>
              <a:buChar char="•"/>
            </a:pPr>
            <a:r>
              <a:rPr lang="en-US" b="0" i="0" dirty="0">
                <a:solidFill>
                  <a:srgbClr val="222222"/>
                </a:solidFill>
                <a:effectLst/>
                <a:latin typeface="Lato"/>
              </a:rPr>
              <a:t>Search Result Grouping</a:t>
            </a:r>
          </a:p>
          <a:p>
            <a:pPr algn="l">
              <a:buFont typeface="Arial" panose="020B0604020202020204" pitchFamily="34" charset="0"/>
              <a:buChar char="•"/>
            </a:pPr>
            <a:r>
              <a:rPr lang="en-US" b="0" i="0" dirty="0">
                <a:solidFill>
                  <a:srgbClr val="222222"/>
                </a:solidFill>
                <a:effectLst/>
                <a:latin typeface="Lato"/>
              </a:rPr>
              <a:t>and Anomaly Detection.</a:t>
            </a:r>
          </a:p>
          <a:p>
            <a:endParaRPr lang="en-IN" dirty="0"/>
          </a:p>
        </p:txBody>
      </p:sp>
    </p:spTree>
    <p:extLst>
      <p:ext uri="{BB962C8B-B14F-4D97-AF65-F5344CB8AC3E}">
        <p14:creationId xmlns:p14="http://schemas.microsoft.com/office/powerpoint/2010/main" val="2234490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DBA6-D8A4-2FDA-04D8-8E2503AE04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A91461-663E-4454-E878-8E50B8DBC8AE}"/>
              </a:ext>
            </a:extLst>
          </p:cNvPr>
          <p:cNvSpPr>
            <a:spLocks noGrp="1"/>
          </p:cNvSpPr>
          <p:nvPr>
            <p:ph idx="1"/>
          </p:nvPr>
        </p:nvSpPr>
        <p:spPr/>
        <p:txBody>
          <a:bodyPr>
            <a:normAutofit/>
          </a:bodyPr>
          <a:lstStyle/>
          <a:p>
            <a:r>
              <a:rPr lang="en-US" sz="2000" b="0" i="0" dirty="0">
                <a:solidFill>
                  <a:srgbClr val="222222"/>
                </a:solidFill>
                <a:effectLst/>
                <a:latin typeface="Lato"/>
              </a:rPr>
              <a:t>You might be wondering why there are four colors in the graph? As I said earlier, this data contains noise too, therefore, I have taken noise as a different cluster which is represented by the purple color. Sadly, both of them failed to cluster the data points. Also, they were not able to properly detect the noise present in the dataset. Now, let’s take a look at the results from DBSCAN clustering.</a:t>
            </a:r>
          </a:p>
          <a:p>
            <a:endParaRPr lang="en-IN" sz="2000" dirty="0"/>
          </a:p>
        </p:txBody>
      </p:sp>
      <p:pic>
        <p:nvPicPr>
          <p:cNvPr id="3074" name="Picture 2" descr="dbscan clustering">
            <a:extLst>
              <a:ext uri="{FF2B5EF4-FFF2-40B4-BE49-F238E27FC236}">
                <a16:creationId xmlns:a16="http://schemas.microsoft.com/office/drawing/2014/main" id="{273BF467-B708-38A5-8D61-3745F2C12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687" y="3132036"/>
            <a:ext cx="3824288" cy="37259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0FB590-EC13-078B-9C96-A3A07111DCC3}"/>
              </a:ext>
            </a:extLst>
          </p:cNvPr>
          <p:cNvSpPr txBox="1"/>
          <p:nvPr/>
        </p:nvSpPr>
        <p:spPr>
          <a:xfrm>
            <a:off x="226944" y="4348687"/>
            <a:ext cx="4901647" cy="923330"/>
          </a:xfrm>
          <a:prstGeom prst="rect">
            <a:avLst/>
          </a:prstGeom>
          <a:noFill/>
        </p:spPr>
        <p:txBody>
          <a:bodyPr wrap="square">
            <a:spAutoFit/>
          </a:bodyPr>
          <a:lstStyle/>
          <a:p>
            <a:r>
              <a:rPr lang="en-US" dirty="0"/>
              <a:t>DBSCAN is not just able to cluster the data points correctly, but it also perfectly detects noise in the dataset.</a:t>
            </a:r>
            <a:endParaRPr lang="en-IN" dirty="0"/>
          </a:p>
        </p:txBody>
      </p:sp>
    </p:spTree>
    <p:extLst>
      <p:ext uri="{BB962C8B-B14F-4D97-AF65-F5344CB8AC3E}">
        <p14:creationId xmlns:p14="http://schemas.microsoft.com/office/powerpoint/2010/main" val="3362143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3E690-2E74-4105-AEA4-A3410D90F53C}"/>
              </a:ext>
            </a:extLst>
          </p:cNvPr>
          <p:cNvSpPr>
            <a:spLocks noGrp="1"/>
          </p:cNvSpPr>
          <p:nvPr>
            <p:ph type="title"/>
          </p:nvPr>
        </p:nvSpPr>
        <p:spPr/>
        <p:txBody>
          <a:bodyPr/>
          <a:lstStyle/>
          <a:p>
            <a:endParaRPr lang="en-IN"/>
          </a:p>
        </p:txBody>
      </p:sp>
      <p:pic>
        <p:nvPicPr>
          <p:cNvPr id="9218" name="Picture 2">
            <a:extLst>
              <a:ext uri="{FF2B5EF4-FFF2-40B4-BE49-F238E27FC236}">
                <a16:creationId xmlns:a16="http://schemas.microsoft.com/office/drawing/2014/main" id="{5F5D589B-20DC-4D5D-8C30-E92B5F8069D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4830" y="2162458"/>
            <a:ext cx="8334375" cy="2895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F02AFE-24E0-47D4-8E26-653A37C9FE15}"/>
              </a:ext>
            </a:extLst>
          </p:cNvPr>
          <p:cNvSpPr txBox="1"/>
          <p:nvPr/>
        </p:nvSpPr>
        <p:spPr>
          <a:xfrm>
            <a:off x="2034829" y="5529828"/>
            <a:ext cx="8334375" cy="900246"/>
          </a:xfrm>
          <a:prstGeom prst="rect">
            <a:avLst/>
          </a:prstGeom>
          <a:noFill/>
        </p:spPr>
        <p:txBody>
          <a:bodyPr wrap="square">
            <a:spAutoFit/>
          </a:bodyPr>
          <a:lstStyle/>
          <a:p>
            <a:r>
              <a:rPr lang="en-US" sz="1050" b="0" i="0" dirty="0">
                <a:solidFill>
                  <a:srgbClr val="000000"/>
                </a:solidFill>
                <a:effectLst/>
                <a:latin typeface="Arial" panose="020B0604020202020204" pitchFamily="34" charset="0"/>
              </a:rPr>
              <a:t>Strengths</a:t>
            </a:r>
            <a:br>
              <a:rPr lang="en-US" sz="1050" dirty="0"/>
            </a:br>
            <a:r>
              <a:rPr lang="en-US" sz="1050" b="0" i="0" dirty="0">
                <a:solidFill>
                  <a:srgbClr val="000000"/>
                </a:solidFill>
                <a:effectLst/>
                <a:latin typeface="Arial" panose="020B0604020202020204" pitchFamily="34" charset="0"/>
              </a:rPr>
              <a:t>DBSCAN is resistant to noise and can handle clusters of various shapes and sizes. They are a lot of clusters that DBSCAN can find that K-mean would not be able to find. For instance Figure 4 (left) shows the original data points and Figure 5 shows on the right, the clusters created using the DBSCAN algorithm. As you examine these images it is important to not that the noise around the outer parameters are handled appropriately.</a:t>
            </a:r>
            <a:endParaRPr lang="en-IN" sz="1050" dirty="0"/>
          </a:p>
        </p:txBody>
      </p:sp>
    </p:spTree>
    <p:extLst>
      <p:ext uri="{BB962C8B-B14F-4D97-AF65-F5344CB8AC3E}">
        <p14:creationId xmlns:p14="http://schemas.microsoft.com/office/powerpoint/2010/main" val="2720423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C3A1-6FA8-1EAE-72A1-A599494DDAB4}"/>
              </a:ext>
            </a:extLst>
          </p:cNvPr>
          <p:cNvSpPr>
            <a:spLocks noGrp="1"/>
          </p:cNvSpPr>
          <p:nvPr>
            <p:ph type="title"/>
          </p:nvPr>
        </p:nvSpPr>
        <p:spPr/>
        <p:txBody>
          <a:bodyPr/>
          <a:lstStyle/>
          <a:p>
            <a:r>
              <a:rPr lang="en-IN" dirty="0"/>
              <a:t>Density Based Clustering Method</a:t>
            </a:r>
          </a:p>
        </p:txBody>
      </p:sp>
      <p:pic>
        <p:nvPicPr>
          <p:cNvPr id="4" name="Content Placeholder 3">
            <a:extLst>
              <a:ext uri="{FF2B5EF4-FFF2-40B4-BE49-F238E27FC236}">
                <a16:creationId xmlns:a16="http://schemas.microsoft.com/office/drawing/2014/main" id="{E3E7A47A-0EE2-39C4-C271-D04B088F83F1}"/>
              </a:ext>
            </a:extLst>
          </p:cNvPr>
          <p:cNvPicPr>
            <a:picLocks noGrp="1" noChangeAspect="1"/>
          </p:cNvPicPr>
          <p:nvPr>
            <p:ph idx="1"/>
          </p:nvPr>
        </p:nvPicPr>
        <p:blipFill>
          <a:blip r:embed="rId2"/>
          <a:stretch>
            <a:fillRect/>
          </a:stretch>
        </p:blipFill>
        <p:spPr>
          <a:xfrm>
            <a:off x="986751" y="1903816"/>
            <a:ext cx="10367049" cy="4324706"/>
          </a:xfrm>
          <a:prstGeom prst="rect">
            <a:avLst/>
          </a:prstGeom>
        </p:spPr>
      </p:pic>
    </p:spTree>
    <p:extLst>
      <p:ext uri="{BB962C8B-B14F-4D97-AF65-F5344CB8AC3E}">
        <p14:creationId xmlns:p14="http://schemas.microsoft.com/office/powerpoint/2010/main" val="1341474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FCF4-063D-4F76-B94C-DB120C8AD8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DCEDB5E-770C-419E-92B8-5A3C6163346C}"/>
              </a:ext>
            </a:extLst>
          </p:cNvPr>
          <p:cNvSpPr>
            <a:spLocks noGrp="1"/>
          </p:cNvSpPr>
          <p:nvPr>
            <p:ph idx="1"/>
          </p:nvPr>
        </p:nvSpPr>
        <p:spPr/>
        <p:txBody>
          <a:bodyPr/>
          <a:lstStyle/>
          <a:p>
            <a:pPr algn="just"/>
            <a:r>
              <a:rPr lang="en-US" b="0" i="0" dirty="0">
                <a:solidFill>
                  <a:srgbClr val="292929"/>
                </a:solidFill>
                <a:effectLst/>
                <a:latin typeface="charter"/>
              </a:rPr>
              <a:t>Given that </a:t>
            </a:r>
            <a:r>
              <a:rPr lang="en-US" b="1" i="0" dirty="0">
                <a:solidFill>
                  <a:srgbClr val="292929"/>
                </a:solidFill>
                <a:effectLst/>
                <a:latin typeface="charter"/>
              </a:rPr>
              <a:t>DBSCAN</a:t>
            </a:r>
            <a:r>
              <a:rPr lang="en-US" b="0" i="0" dirty="0">
                <a:solidFill>
                  <a:srgbClr val="292929"/>
                </a:solidFill>
                <a:effectLst/>
                <a:latin typeface="charter"/>
              </a:rPr>
              <a:t> is a </a:t>
            </a:r>
            <a:r>
              <a:rPr lang="en-US" b="1" i="0" dirty="0">
                <a:solidFill>
                  <a:srgbClr val="292929"/>
                </a:solidFill>
                <a:effectLst/>
                <a:latin typeface="charter"/>
              </a:rPr>
              <a:t>density-based clustering algorithm</a:t>
            </a:r>
            <a:r>
              <a:rPr lang="en-US" b="0" i="0" dirty="0">
                <a:solidFill>
                  <a:srgbClr val="292929"/>
                </a:solidFill>
                <a:effectLst/>
                <a:latin typeface="charter"/>
              </a:rPr>
              <a:t>, it does a great job of seeking areas in the data that have a </a:t>
            </a:r>
            <a:r>
              <a:rPr lang="en-US" b="0" i="0" dirty="0">
                <a:solidFill>
                  <a:srgbClr val="FF0000"/>
                </a:solidFill>
                <a:effectLst/>
                <a:latin typeface="charter"/>
              </a:rPr>
              <a:t>high density of observations</a:t>
            </a:r>
            <a:r>
              <a:rPr lang="en-US" b="0" i="0" dirty="0">
                <a:solidFill>
                  <a:srgbClr val="292929"/>
                </a:solidFill>
                <a:effectLst/>
                <a:latin typeface="charter"/>
              </a:rPr>
              <a:t>, versus areas of the data that are not very dense with observations. </a:t>
            </a:r>
          </a:p>
          <a:p>
            <a:pPr algn="just"/>
            <a:r>
              <a:rPr lang="en-US" dirty="0">
                <a:solidFill>
                  <a:srgbClr val="292929"/>
                </a:solidFill>
                <a:latin typeface="charter"/>
              </a:rPr>
              <a:t>A cluster is defined as a maximal set of density-connected points.</a:t>
            </a:r>
            <a:endParaRPr lang="en-IN" dirty="0"/>
          </a:p>
        </p:txBody>
      </p:sp>
    </p:spTree>
    <p:extLst>
      <p:ext uri="{BB962C8B-B14F-4D97-AF65-F5344CB8AC3E}">
        <p14:creationId xmlns:p14="http://schemas.microsoft.com/office/powerpoint/2010/main" val="21645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A88C27-EF3A-40EB-6028-67C4E315D84A}"/>
              </a:ext>
            </a:extLst>
          </p:cNvPr>
          <p:cNvPicPr>
            <a:picLocks noChangeAspect="1"/>
          </p:cNvPicPr>
          <p:nvPr/>
        </p:nvPicPr>
        <p:blipFill>
          <a:blip r:embed="rId2"/>
          <a:stretch>
            <a:fillRect/>
          </a:stretch>
        </p:blipFill>
        <p:spPr>
          <a:xfrm>
            <a:off x="1007084" y="1583482"/>
            <a:ext cx="10396028" cy="4419753"/>
          </a:xfrm>
          <a:prstGeom prst="rect">
            <a:avLst/>
          </a:prstGeom>
        </p:spPr>
      </p:pic>
    </p:spTree>
    <p:extLst>
      <p:ext uri="{BB962C8B-B14F-4D97-AF65-F5344CB8AC3E}">
        <p14:creationId xmlns:p14="http://schemas.microsoft.com/office/powerpoint/2010/main" val="2565843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26332</TotalTime>
  <Words>1564</Words>
  <Application>Microsoft Office PowerPoint</Application>
  <PresentationFormat>Widescreen</PresentationFormat>
  <Paragraphs>122</Paragraphs>
  <Slides>48</Slides>
  <Notes>6</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Calibri Light</vt:lpstr>
      <vt:lpstr>charter</vt:lpstr>
      <vt:lpstr>Lato</vt:lpstr>
      <vt:lpstr>open sans</vt:lpstr>
      <vt:lpstr>sohne</vt:lpstr>
      <vt:lpstr>Tahoma</vt:lpstr>
      <vt:lpstr>Times New Roman</vt:lpstr>
      <vt:lpstr>Office Theme</vt:lpstr>
      <vt:lpstr>Density-based Clustering</vt:lpstr>
      <vt:lpstr>Density-based spatial clustering of applications with noise (DBSCAN)</vt:lpstr>
      <vt:lpstr>Limitation of K mean or Hierarchical Clustering </vt:lpstr>
      <vt:lpstr>PowerPoint Presentation</vt:lpstr>
      <vt:lpstr>PowerPoint Presentation</vt:lpstr>
      <vt:lpstr>PowerPoint Presentation</vt:lpstr>
      <vt:lpstr>Density Based Clustering Method</vt:lpstr>
      <vt:lpstr>PowerPoint Presentation</vt:lpstr>
      <vt:lpstr>PowerPoint Presentation</vt:lpstr>
      <vt:lpstr>PowerPoint Presentation</vt:lpstr>
      <vt:lpstr>Types of Points</vt:lpstr>
      <vt:lpstr>DBSCAN: Density Based Spatial Clustering of Applications with Noise</vt:lpstr>
      <vt:lpstr>Density-Based Clustering Methods</vt:lpstr>
      <vt:lpstr>Density-based Clustering</vt:lpstr>
      <vt:lpstr>Density-based Clustering</vt:lpstr>
      <vt:lpstr>Concepts</vt:lpstr>
      <vt:lpstr>Definitions of important terms</vt:lpstr>
      <vt:lpstr>PowerPoint Presentation</vt:lpstr>
      <vt:lpstr>PowerPoint Presentation</vt:lpstr>
      <vt:lpstr>PowerPoint Presentation</vt:lpstr>
      <vt:lpstr>Directly Density reachable </vt:lpstr>
      <vt:lpstr>Directly density-reachable</vt:lpstr>
      <vt:lpstr>Density-reachable</vt:lpstr>
      <vt:lpstr>PowerPoint Presentation</vt:lpstr>
      <vt:lpstr>Density-Reachable and Density-Connected</vt:lpstr>
      <vt:lpstr>Density-based Clustering</vt:lpstr>
      <vt:lpstr>Example</vt:lpstr>
      <vt:lpstr>Algorithm steps</vt:lpstr>
      <vt:lpstr>PowerPoint Presentation</vt:lpstr>
      <vt:lpstr>PowerPoint Presentation</vt:lpstr>
      <vt:lpstr>DBSCAN vs K-Means Clustering </vt:lpstr>
      <vt:lpstr>DBSCAN</vt:lpstr>
      <vt:lpstr>PowerPoint Presentation</vt:lpstr>
      <vt:lpstr>PowerPoint Presentation</vt:lpstr>
      <vt:lpstr>PowerPoint Presentation</vt:lpstr>
      <vt:lpstr>PowerPoint Presentation</vt:lpstr>
      <vt:lpstr>Numerical</vt:lpstr>
      <vt:lpstr>PowerPoint Presentation</vt:lpstr>
      <vt:lpstr>PowerPoint Presentation</vt:lpstr>
      <vt:lpstr>PowerPoint Presentation</vt:lpstr>
      <vt:lpstr>PowerPoint Presentation</vt:lpstr>
      <vt:lpstr>PowerPoint Presentation</vt:lpstr>
      <vt:lpstr>Numerical on DBSCAN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Density-based spatial clustering of applications with noise (DBSCAN)</dc:title>
  <dc:creator>kriti ohri</dc:creator>
  <cp:lastModifiedBy>kriti ohri</cp:lastModifiedBy>
  <cp:revision>11</cp:revision>
  <dcterms:created xsi:type="dcterms:W3CDTF">2021-12-22T14:55:27Z</dcterms:created>
  <dcterms:modified xsi:type="dcterms:W3CDTF">2023-12-16T05:00:25Z</dcterms:modified>
</cp:coreProperties>
</file>